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4" r:id="rId2"/>
    <p:sldId id="256" r:id="rId3"/>
    <p:sldId id="257" r:id="rId4"/>
    <p:sldId id="259" r:id="rId5"/>
    <p:sldId id="258" r:id="rId6"/>
    <p:sldId id="260" r:id="rId7"/>
    <p:sldId id="265" r:id="rId8"/>
    <p:sldId id="267" r:id="rId9"/>
    <p:sldId id="268" r:id="rId10"/>
    <p:sldId id="270" r:id="rId11"/>
    <p:sldId id="261" r:id="rId12"/>
    <p:sldId id="262" r:id="rId13"/>
    <p:sldId id="263" r:id="rId14"/>
    <p:sldId id="269"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611"/>
    <p:restoredTop sz="94610"/>
  </p:normalViewPr>
  <p:slideViewPr>
    <p:cSldViewPr snapToGrid="0" snapToObjects="1">
      <p:cViewPr varScale="1">
        <p:scale>
          <a:sx n="72" d="100"/>
          <a:sy n="72" d="100"/>
        </p:scale>
        <p:origin x="-523" y="-101"/>
      </p:cViewPr>
      <p:guideLst>
        <p:guide orient="horz" pos="2592"/>
        <p:guide pos="460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314193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11</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12</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8</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9</a:t>
            </a:fld>
            <a:endParaRPr lang="en-US"/>
          </a:p>
        </p:txBody>
      </p:sp>
    </p:spTree>
    <p:extLst>
      <p:ext uri="{BB962C8B-B14F-4D97-AF65-F5344CB8AC3E}">
        <p14:creationId xmlns:p14="http://schemas.microsoft.com/office/powerpoint/2010/main" xmlns=""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10</a:t>
            </a:fld>
            <a:endParaRPr lang="en-US"/>
          </a:p>
        </p:txBody>
      </p:sp>
    </p:spTree>
    <p:extLst>
      <p:ext uri="{BB962C8B-B14F-4D97-AF65-F5344CB8AC3E}">
        <p14:creationId xmlns:p14="http://schemas.microsoft.com/office/powerpoint/2010/main" xmlns=""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een and White Gradient Simple Minimalist Clean Finance Mobile Apps Presentation (2).png"/>
          <p:cNvPicPr>
            <a:picLocks noChangeAspect="1"/>
          </p:cNvPicPr>
          <p:nvPr/>
        </p:nvPicPr>
        <p:blipFill>
          <a:blip r:embed="rId2"/>
          <a:stretch>
            <a:fillRect/>
          </a:stretch>
        </p:blipFill>
        <p:spPr>
          <a:xfrm>
            <a:off x="0" y="0"/>
            <a:ext cx="14630400" cy="8229600"/>
          </a:xfrm>
          <a:prstGeom prst="rect">
            <a:avLst/>
          </a:prstGeom>
        </p:spPr>
      </p:pic>
      <p:pic>
        <p:nvPicPr>
          <p:cNvPr id="3" name="Picture 2" descr="Green and White Gradient Simple Minimalist Clean Finance Mobile Apps Presentation (7).png"/>
          <p:cNvPicPr>
            <a:picLocks noChangeAspect="1"/>
          </p:cNvPicPr>
          <p:nvPr/>
        </p:nvPicPr>
        <p:blipFill>
          <a:blip r:embed="rId3"/>
          <a:stretch>
            <a:fillRect/>
          </a:stretch>
        </p:blipFill>
        <p:spPr>
          <a:xfrm>
            <a:off x="0" y="0"/>
            <a:ext cx="14630400" cy="8229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descr="OpenCV&quot; Icon - Download for free – Icondu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23" name="Shape 0"/>
          <p:cNvSpPr/>
          <p:nvPr/>
        </p:nvSpPr>
        <p:spPr>
          <a:xfrm>
            <a:off x="0" y="0"/>
            <a:ext cx="14630400" cy="8229600"/>
          </a:xfrm>
          <a:prstGeom prst="rect">
            <a:avLst/>
          </a:prstGeom>
          <a:solidFill>
            <a:srgbClr val="FAFAFA">
              <a:alpha val="75000"/>
            </a:srgbClr>
          </a:solidFill>
          <a:ln/>
        </p:spPr>
      </p:sp>
      <p:sp>
        <p:nvSpPr>
          <p:cNvPr id="25" name="Text 1"/>
          <p:cNvSpPr/>
          <p:nvPr/>
        </p:nvSpPr>
        <p:spPr>
          <a:xfrm>
            <a:off x="793790" y="744279"/>
            <a:ext cx="4841466" cy="487876"/>
          </a:xfrm>
          <a:prstGeom prst="rect">
            <a:avLst/>
          </a:prstGeom>
          <a:noFill/>
          <a:ln/>
        </p:spPr>
        <p:txBody>
          <a:bodyPr wrap="none" rtlCol="0" anchor="t"/>
          <a:lstStyle/>
          <a:p>
            <a:pPr>
              <a:lnSpc>
                <a:spcPts val="5581"/>
              </a:lnSpc>
            </a:pPr>
            <a:r>
              <a:rPr lang="en-US" sz="4465" b="1" dirty="0" smtClean="0">
                <a:solidFill>
                  <a:srgbClr val="231971"/>
                </a:solidFill>
                <a:latin typeface="Outfit" pitchFamily="34" charset="0"/>
                <a:ea typeface="Outfit" pitchFamily="34" charset="-122"/>
                <a:cs typeface="Outfit" pitchFamily="34" charset="-120"/>
              </a:rPr>
              <a:t>DATA FLOW DIAGRAM</a:t>
            </a:r>
          </a:p>
        </p:txBody>
      </p:sp>
      <p:pic>
        <p:nvPicPr>
          <p:cNvPr id="10" name="Picture 9" descr="Flowchart-of-hand-gesture-recognition.png"/>
          <p:cNvPicPr>
            <a:picLocks noChangeAspect="1"/>
          </p:cNvPicPr>
          <p:nvPr/>
        </p:nvPicPr>
        <p:blipFill>
          <a:blip r:embed="rId4"/>
          <a:stretch>
            <a:fillRect/>
          </a:stretch>
        </p:blipFill>
        <p:spPr>
          <a:xfrm>
            <a:off x="7293935" y="1753448"/>
            <a:ext cx="5209952" cy="5558691"/>
          </a:xfrm>
          <a:prstGeom prst="rect">
            <a:avLst/>
          </a:prstGeom>
        </p:spPr>
      </p:pic>
      <p:sp>
        <p:nvSpPr>
          <p:cNvPr id="11" name="Text 9"/>
          <p:cNvSpPr/>
          <p:nvPr/>
        </p:nvSpPr>
        <p:spPr>
          <a:xfrm>
            <a:off x="967542" y="2371060"/>
            <a:ext cx="5167445" cy="4263656"/>
          </a:xfrm>
          <a:prstGeom prst="rect">
            <a:avLst/>
          </a:prstGeom>
          <a:noFill/>
          <a:ln/>
        </p:spPr>
        <p:txBody>
          <a:bodyPr wrap="square" rtlCol="0" anchor="t"/>
          <a:lstStyle/>
          <a:p>
            <a:pPr>
              <a:lnSpc>
                <a:spcPts val="2858"/>
              </a:lnSpc>
            </a:pPr>
            <a:r>
              <a:rPr lang="en-US" sz="1600" dirty="0" smtClean="0">
                <a:latin typeface="Outfit"/>
                <a:ea typeface="Outfit"/>
              </a:rPr>
              <a:t>This flowchart represents the process of hand gesture recognition. It begins with capturing a hand image, detecting the hand, and preprocessing the image to enhance quality. The system then extracts key features from the hand image, which are compared against a gesture dictionary to recognize the gesture. Finally, the recognized gesture is translated into a command, which the system executes, enabling gesture-based control.</a:t>
            </a:r>
            <a:endParaRPr lang="en-US" sz="1786" dirty="0">
              <a:latin typeface="Outfit"/>
              <a:ea typeface="Outfi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1288256"/>
            <a:ext cx="7556421" cy="1417558"/>
          </a:xfrm>
          <a:prstGeom prst="rect">
            <a:avLst/>
          </a:prstGeom>
          <a:noFill/>
          <a:ln/>
        </p:spPr>
        <p:txBody>
          <a:bodyPr wrap="square" rtlCol="0" anchor="t"/>
          <a:lstStyle/>
          <a:p>
            <a:pPr marL="0" indent="0">
              <a:lnSpc>
                <a:spcPts val="5581"/>
              </a:lnSpc>
              <a:buNone/>
            </a:pPr>
            <a:r>
              <a:rPr lang="en-US" sz="4465" b="1" dirty="0" smtClean="0">
                <a:solidFill>
                  <a:srgbClr val="231971"/>
                </a:solidFill>
                <a:latin typeface="Outfit" pitchFamily="34" charset="0"/>
                <a:ea typeface="Outfit" pitchFamily="34" charset="-122"/>
                <a:cs typeface="Outfit" pitchFamily="34" charset="-120"/>
              </a:rPr>
              <a:t>LIMITATIONS</a:t>
            </a:r>
            <a:endParaRPr lang="en-US" sz="4465" dirty="0"/>
          </a:p>
        </p:txBody>
      </p:sp>
      <p:sp>
        <p:nvSpPr>
          <p:cNvPr id="6" name="Shape 2"/>
          <p:cNvSpPr/>
          <p:nvPr/>
        </p:nvSpPr>
        <p:spPr>
          <a:xfrm>
            <a:off x="6280190" y="3301127"/>
            <a:ext cx="510302" cy="510302"/>
          </a:xfrm>
          <a:prstGeom prst="roundRect">
            <a:avLst>
              <a:gd name="adj" fmla="val 18669"/>
            </a:avLst>
          </a:prstGeom>
          <a:solidFill>
            <a:srgbClr val="E9E6FA"/>
          </a:solidFill>
          <a:ln w="7620">
            <a:solidFill>
              <a:srgbClr val="BDB8DF"/>
            </a:solidFill>
            <a:prstDash val="solid"/>
          </a:ln>
        </p:spPr>
      </p:sp>
      <p:sp>
        <p:nvSpPr>
          <p:cNvPr id="7" name="Text 3"/>
          <p:cNvSpPr/>
          <p:nvPr/>
        </p:nvSpPr>
        <p:spPr>
          <a:xfrm>
            <a:off x="6468904" y="3386138"/>
            <a:ext cx="132755" cy="340281"/>
          </a:xfrm>
          <a:prstGeom prst="rect">
            <a:avLst/>
          </a:prstGeom>
          <a:noFill/>
          <a:ln/>
        </p:spPr>
        <p:txBody>
          <a:bodyPr wrap="none" rtlCol="0" anchor="t"/>
          <a:lstStyle/>
          <a:p>
            <a:pPr marL="0" indent="0" algn="ctr">
              <a:lnSpc>
                <a:spcPts val="2679"/>
              </a:lnSpc>
              <a:buNone/>
            </a:pPr>
            <a:r>
              <a:rPr lang="en-US" sz="2679" b="1" dirty="0">
                <a:solidFill>
                  <a:srgbClr val="2A2742"/>
                </a:solidFill>
                <a:latin typeface="Outfit" pitchFamily="34" charset="0"/>
                <a:ea typeface="Outfit" pitchFamily="34" charset="-122"/>
                <a:cs typeface="Outfit" pitchFamily="34" charset="-120"/>
              </a:rPr>
              <a:t>1</a:t>
            </a:r>
            <a:endParaRPr lang="en-US" sz="2679" dirty="0"/>
          </a:p>
        </p:txBody>
      </p:sp>
      <p:sp>
        <p:nvSpPr>
          <p:cNvPr id="8" name="Text 4"/>
          <p:cNvSpPr/>
          <p:nvPr/>
        </p:nvSpPr>
        <p:spPr>
          <a:xfrm>
            <a:off x="7017306" y="3301127"/>
            <a:ext cx="2835235" cy="354330"/>
          </a:xfrm>
          <a:prstGeom prst="rect">
            <a:avLst/>
          </a:prstGeom>
          <a:noFill/>
          <a:ln/>
        </p:spPr>
        <p:txBody>
          <a:bodyPr wrap="none" rtlCol="0" anchor="t"/>
          <a:lstStyle/>
          <a:p>
            <a:pPr marL="0" indent="0">
              <a:lnSpc>
                <a:spcPts val="2791"/>
              </a:lnSpc>
              <a:buNone/>
            </a:pPr>
            <a:r>
              <a:rPr lang="en-US" sz="2233" b="1" dirty="0">
                <a:solidFill>
                  <a:srgbClr val="2A2742"/>
                </a:solidFill>
                <a:latin typeface="Outfit" pitchFamily="34" charset="0"/>
                <a:ea typeface="Outfit" pitchFamily="34" charset="-122"/>
                <a:cs typeface="Outfit" pitchFamily="34" charset="-120"/>
              </a:rPr>
              <a:t>Lighting Sensitivity</a:t>
            </a:r>
            <a:endParaRPr lang="en-US" sz="2233" dirty="0"/>
          </a:p>
        </p:txBody>
      </p:sp>
      <p:sp>
        <p:nvSpPr>
          <p:cNvPr id="9" name="Text 5"/>
          <p:cNvSpPr/>
          <p:nvPr/>
        </p:nvSpPr>
        <p:spPr>
          <a:xfrm>
            <a:off x="7017306" y="3791545"/>
            <a:ext cx="2927747" cy="1451610"/>
          </a:xfrm>
          <a:prstGeom prst="rect">
            <a:avLst/>
          </a:prstGeom>
          <a:noFill/>
          <a:ln/>
        </p:spPr>
        <p:txBody>
          <a:bodyPr wrap="square" rtlCol="0" anchor="t"/>
          <a:lstStyle/>
          <a:p>
            <a:pPr marL="0" indent="0">
              <a:lnSpc>
                <a:spcPts val="2858"/>
              </a:lnSpc>
              <a:buNone/>
            </a:pPr>
            <a:r>
              <a:rPr lang="en-US" sz="1786" dirty="0">
                <a:solidFill>
                  <a:srgbClr val="2A2742"/>
                </a:solidFill>
                <a:latin typeface="Arimo" pitchFamily="34" charset="0"/>
                <a:ea typeface="Arimo" pitchFamily="34" charset="-122"/>
                <a:cs typeface="Arimo" pitchFamily="34" charset="-120"/>
              </a:rPr>
              <a:t>The hand gesture recognition may be affected by changes in lighting conditions.</a:t>
            </a:r>
            <a:endParaRPr lang="en-US" sz="1786" dirty="0"/>
          </a:p>
        </p:txBody>
      </p:sp>
      <p:sp>
        <p:nvSpPr>
          <p:cNvPr id="10" name="Shape 6"/>
          <p:cNvSpPr/>
          <p:nvPr/>
        </p:nvSpPr>
        <p:spPr>
          <a:xfrm>
            <a:off x="10171867" y="3301127"/>
            <a:ext cx="510302" cy="510302"/>
          </a:xfrm>
          <a:prstGeom prst="roundRect">
            <a:avLst>
              <a:gd name="adj" fmla="val 18669"/>
            </a:avLst>
          </a:prstGeom>
          <a:solidFill>
            <a:srgbClr val="E9E6FA"/>
          </a:solidFill>
          <a:ln w="7620">
            <a:solidFill>
              <a:srgbClr val="BDB8DF"/>
            </a:solidFill>
            <a:prstDash val="solid"/>
          </a:ln>
        </p:spPr>
      </p:sp>
      <p:sp>
        <p:nvSpPr>
          <p:cNvPr id="11" name="Text 7"/>
          <p:cNvSpPr/>
          <p:nvPr/>
        </p:nvSpPr>
        <p:spPr>
          <a:xfrm>
            <a:off x="10329029" y="3386138"/>
            <a:ext cx="195977" cy="340281"/>
          </a:xfrm>
          <a:prstGeom prst="rect">
            <a:avLst/>
          </a:prstGeom>
          <a:noFill/>
          <a:ln/>
        </p:spPr>
        <p:txBody>
          <a:bodyPr wrap="none" rtlCol="0" anchor="t"/>
          <a:lstStyle/>
          <a:p>
            <a:pPr marL="0" indent="0" algn="ctr">
              <a:lnSpc>
                <a:spcPts val="2679"/>
              </a:lnSpc>
              <a:buNone/>
            </a:pPr>
            <a:r>
              <a:rPr lang="en-US" sz="2679" b="1" dirty="0">
                <a:solidFill>
                  <a:srgbClr val="2A2742"/>
                </a:solidFill>
                <a:latin typeface="Outfit" pitchFamily="34" charset="0"/>
                <a:ea typeface="Outfit" pitchFamily="34" charset="-122"/>
                <a:cs typeface="Outfit" pitchFamily="34" charset="-120"/>
              </a:rPr>
              <a:t>2</a:t>
            </a:r>
            <a:endParaRPr lang="en-US" sz="2679" dirty="0"/>
          </a:p>
        </p:txBody>
      </p:sp>
      <p:sp>
        <p:nvSpPr>
          <p:cNvPr id="12" name="Text 8"/>
          <p:cNvSpPr/>
          <p:nvPr/>
        </p:nvSpPr>
        <p:spPr>
          <a:xfrm>
            <a:off x="10908983" y="3301127"/>
            <a:ext cx="2835235" cy="354330"/>
          </a:xfrm>
          <a:prstGeom prst="rect">
            <a:avLst/>
          </a:prstGeom>
          <a:noFill/>
          <a:ln/>
        </p:spPr>
        <p:txBody>
          <a:bodyPr wrap="none" rtlCol="0" anchor="t"/>
          <a:lstStyle/>
          <a:p>
            <a:pPr>
              <a:lnSpc>
                <a:spcPts val="2791"/>
              </a:lnSpc>
            </a:pPr>
            <a:r>
              <a:rPr lang="en-US" sz="2233" b="1" dirty="0" smtClean="0">
                <a:solidFill>
                  <a:srgbClr val="2A2742"/>
                </a:solidFill>
                <a:latin typeface="Outfit" pitchFamily="34" charset="0"/>
                <a:ea typeface="Outfit" pitchFamily="34" charset="-122"/>
                <a:cs typeface="Outfit" pitchFamily="34" charset="-120"/>
              </a:rPr>
              <a:t>Complex Hand Poses</a:t>
            </a:r>
            <a:endParaRPr lang="en-US" sz="2233" dirty="0"/>
          </a:p>
        </p:txBody>
      </p:sp>
      <p:sp>
        <p:nvSpPr>
          <p:cNvPr id="13" name="Text 9"/>
          <p:cNvSpPr/>
          <p:nvPr/>
        </p:nvSpPr>
        <p:spPr>
          <a:xfrm>
            <a:off x="10908983" y="3791545"/>
            <a:ext cx="2927747" cy="1451610"/>
          </a:xfrm>
          <a:prstGeom prst="rect">
            <a:avLst/>
          </a:prstGeom>
          <a:noFill/>
          <a:ln/>
        </p:spPr>
        <p:txBody>
          <a:bodyPr wrap="square" rtlCol="0" anchor="t"/>
          <a:lstStyle/>
          <a:p>
            <a:pPr marL="0" indent="0">
              <a:lnSpc>
                <a:spcPts val="2858"/>
              </a:lnSpc>
              <a:buNone/>
            </a:pPr>
            <a:r>
              <a:rPr lang="en-US" sz="1786" dirty="0">
                <a:solidFill>
                  <a:srgbClr val="2A2742"/>
                </a:solidFill>
                <a:latin typeface="Arimo" pitchFamily="34" charset="0"/>
                <a:ea typeface="Arimo" pitchFamily="34" charset="-122"/>
                <a:cs typeface="Arimo" pitchFamily="34" charset="-120"/>
              </a:rPr>
              <a:t>Partially obstructed hands or complex hand poses can sometimes be misinterpreted.</a:t>
            </a:r>
            <a:endParaRPr lang="en-US" sz="1786" dirty="0"/>
          </a:p>
        </p:txBody>
      </p:sp>
      <p:sp>
        <p:nvSpPr>
          <p:cNvPr id="14" name="Shape 10"/>
          <p:cNvSpPr/>
          <p:nvPr/>
        </p:nvSpPr>
        <p:spPr>
          <a:xfrm>
            <a:off x="6280190" y="5725120"/>
            <a:ext cx="510302" cy="510302"/>
          </a:xfrm>
          <a:prstGeom prst="roundRect">
            <a:avLst>
              <a:gd name="adj" fmla="val 18669"/>
            </a:avLst>
          </a:prstGeom>
          <a:solidFill>
            <a:srgbClr val="E9E6FA"/>
          </a:solidFill>
          <a:ln w="7620">
            <a:solidFill>
              <a:srgbClr val="BDB8DF"/>
            </a:solidFill>
            <a:prstDash val="solid"/>
          </a:ln>
        </p:spPr>
      </p:sp>
      <p:sp>
        <p:nvSpPr>
          <p:cNvPr id="15" name="Text 11"/>
          <p:cNvSpPr/>
          <p:nvPr/>
        </p:nvSpPr>
        <p:spPr>
          <a:xfrm>
            <a:off x="6438543" y="5810131"/>
            <a:ext cx="193596" cy="340281"/>
          </a:xfrm>
          <a:prstGeom prst="rect">
            <a:avLst/>
          </a:prstGeom>
          <a:noFill/>
          <a:ln/>
        </p:spPr>
        <p:txBody>
          <a:bodyPr wrap="none" rtlCol="0" anchor="t"/>
          <a:lstStyle/>
          <a:p>
            <a:pPr marL="0" indent="0" algn="ctr">
              <a:lnSpc>
                <a:spcPts val="2679"/>
              </a:lnSpc>
              <a:buNone/>
            </a:pPr>
            <a:r>
              <a:rPr lang="en-US" sz="2679" b="1" dirty="0">
                <a:solidFill>
                  <a:srgbClr val="2A2742"/>
                </a:solidFill>
                <a:latin typeface="Outfit" pitchFamily="34" charset="0"/>
                <a:ea typeface="Outfit" pitchFamily="34" charset="-122"/>
                <a:cs typeface="Outfit" pitchFamily="34" charset="-120"/>
              </a:rPr>
              <a:t>3</a:t>
            </a:r>
            <a:endParaRPr lang="en-US" sz="2679" dirty="0"/>
          </a:p>
        </p:txBody>
      </p:sp>
      <p:sp>
        <p:nvSpPr>
          <p:cNvPr id="16" name="Text 12"/>
          <p:cNvSpPr/>
          <p:nvPr/>
        </p:nvSpPr>
        <p:spPr>
          <a:xfrm>
            <a:off x="7017306" y="5725120"/>
            <a:ext cx="2835235" cy="354330"/>
          </a:xfrm>
          <a:prstGeom prst="rect">
            <a:avLst/>
          </a:prstGeom>
          <a:noFill/>
          <a:ln/>
        </p:spPr>
        <p:txBody>
          <a:bodyPr wrap="none" rtlCol="0" anchor="t"/>
          <a:lstStyle/>
          <a:p>
            <a:pPr marL="0" indent="0">
              <a:lnSpc>
                <a:spcPts val="2791"/>
              </a:lnSpc>
              <a:buNone/>
            </a:pPr>
            <a:r>
              <a:rPr lang="en-US" sz="2233" b="1" dirty="0">
                <a:solidFill>
                  <a:srgbClr val="2A2742"/>
                </a:solidFill>
                <a:latin typeface="Outfit" pitchFamily="34" charset="0"/>
                <a:ea typeface="Outfit" pitchFamily="34" charset="-122"/>
                <a:cs typeface="Outfit" pitchFamily="34" charset="-120"/>
              </a:rPr>
              <a:t>Potential Latency</a:t>
            </a:r>
            <a:endParaRPr lang="en-US" sz="2233" dirty="0"/>
          </a:p>
        </p:txBody>
      </p:sp>
      <p:sp>
        <p:nvSpPr>
          <p:cNvPr id="17" name="Text 13"/>
          <p:cNvSpPr/>
          <p:nvPr/>
        </p:nvSpPr>
        <p:spPr>
          <a:xfrm>
            <a:off x="7017306" y="6215539"/>
            <a:ext cx="6819305" cy="725805"/>
          </a:xfrm>
          <a:prstGeom prst="rect">
            <a:avLst/>
          </a:prstGeom>
          <a:noFill/>
          <a:ln/>
        </p:spPr>
        <p:txBody>
          <a:bodyPr wrap="square" rtlCol="0" anchor="t"/>
          <a:lstStyle/>
          <a:p>
            <a:pPr marL="0" indent="0">
              <a:lnSpc>
                <a:spcPts val="2858"/>
              </a:lnSpc>
              <a:buNone/>
            </a:pPr>
            <a:r>
              <a:rPr lang="en-US" sz="1786" dirty="0">
                <a:solidFill>
                  <a:srgbClr val="2A2742"/>
                </a:solidFill>
                <a:latin typeface="Arimo" pitchFamily="34" charset="0"/>
                <a:ea typeface="Arimo" pitchFamily="34" charset="-122"/>
                <a:cs typeface="Arimo" pitchFamily="34" charset="-120"/>
              </a:rPr>
              <a:t>There may be a slight delay between the user's gesture and the system's response.</a:t>
            </a:r>
            <a:endParaRPr lang="en-US" sz="1786"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40423" y="694611"/>
            <a:ext cx="7635954" cy="1346597"/>
          </a:xfrm>
          <a:prstGeom prst="rect">
            <a:avLst/>
          </a:prstGeom>
          <a:noFill/>
          <a:ln/>
        </p:spPr>
        <p:txBody>
          <a:bodyPr wrap="square" rtlCol="0" anchor="t"/>
          <a:lstStyle/>
          <a:p>
            <a:pPr marL="0" indent="0">
              <a:lnSpc>
                <a:spcPts val="5302"/>
              </a:lnSpc>
              <a:buNone/>
            </a:pPr>
            <a:r>
              <a:rPr lang="en-US" sz="4241" b="1" dirty="0">
                <a:solidFill>
                  <a:srgbClr val="231971"/>
                </a:solidFill>
                <a:latin typeface="Outfit" pitchFamily="34" charset="0"/>
                <a:ea typeface="Outfit" pitchFamily="34" charset="-122"/>
                <a:cs typeface="Outfit" pitchFamily="34" charset="-120"/>
              </a:rPr>
              <a:t>Future Enhancements and Improvements</a:t>
            </a:r>
            <a:endParaRPr lang="en-US" sz="4241" dirty="0"/>
          </a:p>
        </p:txBody>
      </p:sp>
      <p:pic>
        <p:nvPicPr>
          <p:cNvPr id="6" name="Image 2" descr="preencoded.png"/>
          <p:cNvPicPr>
            <a:picLocks noChangeAspect="1"/>
          </p:cNvPicPr>
          <p:nvPr/>
        </p:nvPicPr>
        <p:blipFill>
          <a:blip r:embed="rId5"/>
          <a:stretch>
            <a:fillRect/>
          </a:stretch>
        </p:blipFill>
        <p:spPr>
          <a:xfrm>
            <a:off x="6240423" y="2364343"/>
            <a:ext cx="1077278" cy="1723549"/>
          </a:xfrm>
          <a:prstGeom prst="rect">
            <a:avLst/>
          </a:prstGeom>
        </p:spPr>
      </p:pic>
      <p:sp>
        <p:nvSpPr>
          <p:cNvPr id="7" name="Text 2"/>
          <p:cNvSpPr/>
          <p:nvPr/>
        </p:nvSpPr>
        <p:spPr>
          <a:xfrm>
            <a:off x="7640836" y="2579727"/>
            <a:ext cx="2693194" cy="336590"/>
          </a:xfrm>
          <a:prstGeom prst="rect">
            <a:avLst/>
          </a:prstGeom>
          <a:noFill/>
          <a:ln/>
        </p:spPr>
        <p:txBody>
          <a:bodyPr wrap="none" rtlCol="0" anchor="t"/>
          <a:lstStyle/>
          <a:p>
            <a:pPr marL="0" indent="0" algn="l">
              <a:lnSpc>
                <a:spcPts val="2651"/>
              </a:lnSpc>
              <a:buNone/>
            </a:pPr>
            <a:r>
              <a:rPr lang="en-US" sz="2121" b="1" dirty="0">
                <a:solidFill>
                  <a:srgbClr val="2A2742"/>
                </a:solidFill>
                <a:latin typeface="Outfit" pitchFamily="34" charset="0"/>
                <a:ea typeface="Outfit" pitchFamily="34" charset="-122"/>
                <a:cs typeface="Outfit" pitchFamily="34" charset="-120"/>
              </a:rPr>
              <a:t>Adaptive Lighting</a:t>
            </a:r>
            <a:endParaRPr lang="en-US" sz="2121" dirty="0"/>
          </a:p>
        </p:txBody>
      </p:sp>
      <p:sp>
        <p:nvSpPr>
          <p:cNvPr id="8" name="Text 3"/>
          <p:cNvSpPr/>
          <p:nvPr/>
        </p:nvSpPr>
        <p:spPr>
          <a:xfrm>
            <a:off x="7640836" y="3045500"/>
            <a:ext cx="6235541" cy="689610"/>
          </a:xfrm>
          <a:prstGeom prst="rect">
            <a:avLst/>
          </a:prstGeom>
          <a:noFill/>
          <a:ln/>
        </p:spPr>
        <p:txBody>
          <a:bodyPr wrap="square" rtlCol="0" anchor="t"/>
          <a:lstStyle/>
          <a:p>
            <a:pPr marL="0" indent="0" algn="l">
              <a:lnSpc>
                <a:spcPts val="2714"/>
              </a:lnSpc>
              <a:buNone/>
            </a:pPr>
            <a:r>
              <a:rPr lang="en-US" sz="1697" dirty="0">
                <a:solidFill>
                  <a:srgbClr val="2A2742"/>
                </a:solidFill>
                <a:latin typeface="Arimo" pitchFamily="34" charset="0"/>
                <a:ea typeface="Arimo" pitchFamily="34" charset="-122"/>
                <a:cs typeface="Arimo" pitchFamily="34" charset="-120"/>
              </a:rPr>
              <a:t>Implement advanced lighting adjustment algorithms to ensure robust performance in various environments.</a:t>
            </a:r>
            <a:endParaRPr lang="en-US" sz="1697" dirty="0"/>
          </a:p>
        </p:txBody>
      </p:sp>
      <p:pic>
        <p:nvPicPr>
          <p:cNvPr id="9" name="Image 3" descr="preencoded.png"/>
          <p:cNvPicPr>
            <a:picLocks noChangeAspect="1"/>
          </p:cNvPicPr>
          <p:nvPr/>
        </p:nvPicPr>
        <p:blipFill>
          <a:blip r:embed="rId6"/>
          <a:stretch>
            <a:fillRect/>
          </a:stretch>
        </p:blipFill>
        <p:spPr>
          <a:xfrm>
            <a:off x="6240423" y="4087892"/>
            <a:ext cx="1077278" cy="1723549"/>
          </a:xfrm>
          <a:prstGeom prst="rect">
            <a:avLst/>
          </a:prstGeom>
        </p:spPr>
      </p:pic>
      <p:sp>
        <p:nvSpPr>
          <p:cNvPr id="10" name="Text 4"/>
          <p:cNvSpPr/>
          <p:nvPr/>
        </p:nvSpPr>
        <p:spPr>
          <a:xfrm>
            <a:off x="7640836" y="4303276"/>
            <a:ext cx="2693194" cy="336590"/>
          </a:xfrm>
          <a:prstGeom prst="rect">
            <a:avLst/>
          </a:prstGeom>
          <a:noFill/>
          <a:ln/>
        </p:spPr>
        <p:txBody>
          <a:bodyPr wrap="none" rtlCol="0" anchor="t"/>
          <a:lstStyle/>
          <a:p>
            <a:pPr marL="0" indent="0" algn="l">
              <a:lnSpc>
                <a:spcPts val="2651"/>
              </a:lnSpc>
              <a:buNone/>
            </a:pPr>
            <a:r>
              <a:rPr lang="en-US" sz="2121" b="1" dirty="0">
                <a:solidFill>
                  <a:srgbClr val="2A2742"/>
                </a:solidFill>
                <a:latin typeface="Outfit" pitchFamily="34" charset="0"/>
                <a:ea typeface="Outfit" pitchFamily="34" charset="-122"/>
                <a:cs typeface="Outfit" pitchFamily="34" charset="-120"/>
              </a:rPr>
              <a:t>Improved Accuracy</a:t>
            </a:r>
            <a:endParaRPr lang="en-US" sz="2121" dirty="0"/>
          </a:p>
        </p:txBody>
      </p:sp>
      <p:sp>
        <p:nvSpPr>
          <p:cNvPr id="11" name="Text 5"/>
          <p:cNvSpPr/>
          <p:nvPr/>
        </p:nvSpPr>
        <p:spPr>
          <a:xfrm>
            <a:off x="7640836" y="4769048"/>
            <a:ext cx="6235541" cy="689610"/>
          </a:xfrm>
          <a:prstGeom prst="rect">
            <a:avLst/>
          </a:prstGeom>
          <a:noFill/>
          <a:ln/>
        </p:spPr>
        <p:txBody>
          <a:bodyPr wrap="square" rtlCol="0" anchor="t"/>
          <a:lstStyle/>
          <a:p>
            <a:pPr marL="0" indent="0" algn="l">
              <a:lnSpc>
                <a:spcPts val="2714"/>
              </a:lnSpc>
              <a:buNone/>
            </a:pPr>
            <a:r>
              <a:rPr lang="en-US" sz="1697" dirty="0">
                <a:solidFill>
                  <a:srgbClr val="2A2742"/>
                </a:solidFill>
                <a:latin typeface="Arimo" pitchFamily="34" charset="0"/>
                <a:ea typeface="Arimo" pitchFamily="34" charset="-122"/>
                <a:cs typeface="Arimo" pitchFamily="34" charset="-120"/>
              </a:rPr>
              <a:t>Leverage the latest advancements in computer vision and machine learning to enhance gesture recognition accuracy.</a:t>
            </a:r>
            <a:endParaRPr lang="en-US" sz="1697" dirty="0"/>
          </a:p>
        </p:txBody>
      </p:sp>
      <p:pic>
        <p:nvPicPr>
          <p:cNvPr id="12" name="Image 4" descr="preencoded.png"/>
          <p:cNvPicPr>
            <a:picLocks noChangeAspect="1"/>
          </p:cNvPicPr>
          <p:nvPr/>
        </p:nvPicPr>
        <p:blipFill>
          <a:blip r:embed="rId7"/>
          <a:stretch>
            <a:fillRect/>
          </a:stretch>
        </p:blipFill>
        <p:spPr>
          <a:xfrm>
            <a:off x="6240423" y="5811441"/>
            <a:ext cx="1077278" cy="1723549"/>
          </a:xfrm>
          <a:prstGeom prst="rect">
            <a:avLst/>
          </a:prstGeom>
        </p:spPr>
      </p:pic>
      <p:sp>
        <p:nvSpPr>
          <p:cNvPr id="13" name="Text 6"/>
          <p:cNvSpPr/>
          <p:nvPr/>
        </p:nvSpPr>
        <p:spPr>
          <a:xfrm>
            <a:off x="7640836" y="6026825"/>
            <a:ext cx="2986564" cy="336590"/>
          </a:xfrm>
          <a:prstGeom prst="rect">
            <a:avLst/>
          </a:prstGeom>
          <a:noFill/>
          <a:ln/>
        </p:spPr>
        <p:txBody>
          <a:bodyPr wrap="none" rtlCol="0" anchor="t"/>
          <a:lstStyle/>
          <a:p>
            <a:pPr marL="0" indent="0" algn="l">
              <a:lnSpc>
                <a:spcPts val="2651"/>
              </a:lnSpc>
              <a:buNone/>
            </a:pPr>
            <a:r>
              <a:rPr lang="en-US" sz="2121" b="1" dirty="0">
                <a:solidFill>
                  <a:srgbClr val="2A2742"/>
                </a:solidFill>
                <a:latin typeface="Outfit" pitchFamily="34" charset="0"/>
                <a:ea typeface="Outfit" pitchFamily="34" charset="-122"/>
                <a:cs typeface="Outfit" pitchFamily="34" charset="-120"/>
              </a:rPr>
              <a:t>Expanded Functionality</a:t>
            </a:r>
            <a:endParaRPr lang="en-US" sz="2121" dirty="0"/>
          </a:p>
        </p:txBody>
      </p:sp>
      <p:sp>
        <p:nvSpPr>
          <p:cNvPr id="14" name="Text 7"/>
          <p:cNvSpPr/>
          <p:nvPr/>
        </p:nvSpPr>
        <p:spPr>
          <a:xfrm>
            <a:off x="7640836" y="6492597"/>
            <a:ext cx="6235541" cy="689610"/>
          </a:xfrm>
          <a:prstGeom prst="rect">
            <a:avLst/>
          </a:prstGeom>
          <a:noFill/>
          <a:ln/>
        </p:spPr>
        <p:txBody>
          <a:bodyPr wrap="square" rtlCol="0" anchor="t"/>
          <a:lstStyle/>
          <a:p>
            <a:pPr marL="0" indent="0" algn="l">
              <a:lnSpc>
                <a:spcPts val="2714"/>
              </a:lnSpc>
              <a:buNone/>
            </a:pPr>
            <a:r>
              <a:rPr lang="en-US" sz="1697" dirty="0">
                <a:solidFill>
                  <a:srgbClr val="2A2742"/>
                </a:solidFill>
                <a:latin typeface="Arimo" pitchFamily="34" charset="0"/>
                <a:ea typeface="Arimo" pitchFamily="34" charset="-122"/>
                <a:cs typeface="Arimo" pitchFamily="34" charset="-120"/>
              </a:rPr>
              <a:t>Explore integrating additional media controls, such as volume adjustment, playlist navigation, and settings customization.</a:t>
            </a:r>
            <a:endParaRPr lang="en-US" sz="1697"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5" name="Text 1"/>
          <p:cNvSpPr/>
          <p:nvPr/>
        </p:nvSpPr>
        <p:spPr>
          <a:xfrm>
            <a:off x="7553241" y="691116"/>
            <a:ext cx="6153864" cy="583525"/>
          </a:xfrm>
          <a:prstGeom prst="rect">
            <a:avLst/>
          </a:prstGeom>
          <a:noFill/>
          <a:ln/>
        </p:spPr>
        <p:txBody>
          <a:bodyPr wrap="none" rtlCol="0" anchor="t"/>
          <a:lstStyle/>
          <a:p>
            <a:pPr marL="0" indent="0">
              <a:lnSpc>
                <a:spcPts val="4594"/>
              </a:lnSpc>
              <a:buNone/>
            </a:pPr>
            <a:endParaRPr lang="en-US" sz="3676" dirty="0"/>
          </a:p>
        </p:txBody>
      </p:sp>
      <p:sp>
        <p:nvSpPr>
          <p:cNvPr id="6" name="Shape 2"/>
          <p:cNvSpPr/>
          <p:nvPr/>
        </p:nvSpPr>
        <p:spPr>
          <a:xfrm>
            <a:off x="1141809" y="4003477"/>
            <a:ext cx="12346662" cy="3419951"/>
          </a:xfrm>
          <a:prstGeom prst="roundRect">
            <a:avLst>
              <a:gd name="adj" fmla="val 2293"/>
            </a:avLst>
          </a:prstGeom>
          <a:noFill/>
          <a:ln w="7620">
            <a:solidFill>
              <a:srgbClr val="000000">
                <a:alpha val="8000"/>
              </a:srgbClr>
            </a:solidFill>
            <a:prstDash val="solid"/>
          </a:ln>
        </p:spPr>
      </p:sp>
      <p:sp>
        <p:nvSpPr>
          <p:cNvPr id="9" name="Text 5"/>
          <p:cNvSpPr/>
          <p:nvPr/>
        </p:nvSpPr>
        <p:spPr>
          <a:xfrm>
            <a:off x="6843003" y="2904565"/>
            <a:ext cx="6993607" cy="3593054"/>
          </a:xfrm>
          <a:prstGeom prst="rect">
            <a:avLst/>
          </a:prstGeom>
          <a:noFill/>
          <a:ln/>
        </p:spPr>
        <p:txBody>
          <a:bodyPr wrap="square" rtlCol="0" anchor="t"/>
          <a:lstStyle/>
          <a:p>
            <a:pPr algn="just">
              <a:lnSpc>
                <a:spcPts val="2352"/>
              </a:lnSpc>
            </a:pPr>
            <a:r>
              <a:rPr lang="en-US" dirty="0" smtClean="0">
                <a:latin typeface="Arimo"/>
                <a:ea typeface="Arimo"/>
              </a:rPr>
              <a:t>The "Hand Gesture Media Player" project developed a media control system using gesture recognition, enabling users to interact with media through simple hand movements. The Agile approach facilitated iterative development and continuous improvement, overcoming challenges like gesture accuracy and integration. The result is a user-friendly, hands-free solution that enhances both convenience and accessibility.</a:t>
            </a:r>
            <a:endParaRPr lang="en-US" dirty="0">
              <a:latin typeface="Arimo"/>
              <a:ea typeface="Arimo"/>
            </a:endParaRPr>
          </a:p>
        </p:txBody>
      </p:sp>
      <p:sp>
        <p:nvSpPr>
          <p:cNvPr id="17" name="Text 1"/>
          <p:cNvSpPr/>
          <p:nvPr/>
        </p:nvSpPr>
        <p:spPr>
          <a:xfrm>
            <a:off x="6280190" y="1288256"/>
            <a:ext cx="7556421" cy="1417558"/>
          </a:xfrm>
          <a:prstGeom prst="rect">
            <a:avLst/>
          </a:prstGeom>
          <a:noFill/>
          <a:ln/>
        </p:spPr>
        <p:txBody>
          <a:bodyPr wrap="square" rtlCol="0" anchor="t"/>
          <a:lstStyle/>
          <a:p>
            <a:pPr>
              <a:lnSpc>
                <a:spcPts val="5581"/>
              </a:lnSpc>
            </a:pPr>
            <a:r>
              <a:rPr lang="en-US" sz="4465" b="1" dirty="0" smtClean="0">
                <a:solidFill>
                  <a:srgbClr val="231971"/>
                </a:solidFill>
                <a:latin typeface="Outfit" pitchFamily="34" charset="0"/>
                <a:ea typeface="Outfit" pitchFamily="34" charset="-122"/>
                <a:cs typeface="Outfit" pitchFamily="34" charset="-120"/>
              </a:rPr>
              <a:t>Summary and Conclusion</a:t>
            </a:r>
            <a:endParaRPr lang="en-US" sz="4465" dirty="0"/>
          </a:p>
        </p:txBody>
      </p:sp>
      <p:pic>
        <p:nvPicPr>
          <p:cNvPr id="18"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19" name="Picture 18" descr="Green and White Gradient Simple Minimalist Clean Finance Mobile Apps Presentation (8).png"/>
          <p:cNvPicPr>
            <a:picLocks noChangeAspect="1"/>
          </p:cNvPicPr>
          <p:nvPr/>
        </p:nvPicPr>
        <p:blipFill>
          <a:blip r:embed="rId5"/>
          <a:stretch>
            <a:fillRect/>
          </a:stretch>
        </p:blipFill>
        <p:spPr>
          <a:xfrm>
            <a:off x="382773" y="691116"/>
            <a:ext cx="4584380" cy="2578714"/>
          </a:xfrm>
          <a:prstGeom prst="rect">
            <a:avLst/>
          </a:prstGeom>
        </p:spPr>
      </p:pic>
      <p:pic>
        <p:nvPicPr>
          <p:cNvPr id="20" name="Picture 19" descr="Screenshot 2024-08-08 155038.png"/>
          <p:cNvPicPr>
            <a:picLocks noChangeAspect="1"/>
          </p:cNvPicPr>
          <p:nvPr/>
        </p:nvPicPr>
        <p:blipFill>
          <a:blip r:embed="rId6"/>
          <a:srcRect l="39601" t="14972" r="3968" b="7317"/>
          <a:stretch>
            <a:fillRect/>
          </a:stretch>
        </p:blipFill>
        <p:spPr>
          <a:xfrm>
            <a:off x="382773" y="3843003"/>
            <a:ext cx="4584380" cy="3553362"/>
          </a:xfrm>
          <a:prstGeom prst="rect">
            <a:avLst/>
          </a:prstGeom>
        </p:spPr>
      </p:pic>
      <p:sp>
        <p:nvSpPr>
          <p:cNvPr id="21" name="Text 4"/>
          <p:cNvSpPr/>
          <p:nvPr/>
        </p:nvSpPr>
        <p:spPr>
          <a:xfrm>
            <a:off x="1503316" y="3269830"/>
            <a:ext cx="2835235" cy="354330"/>
          </a:xfrm>
          <a:prstGeom prst="rect">
            <a:avLst/>
          </a:prstGeom>
          <a:noFill/>
          <a:ln/>
        </p:spPr>
        <p:txBody>
          <a:bodyPr wrap="none" rtlCol="0" anchor="t"/>
          <a:lstStyle/>
          <a:p>
            <a:pPr marL="0" indent="0">
              <a:lnSpc>
                <a:spcPts val="2791"/>
              </a:lnSpc>
              <a:buNone/>
            </a:pPr>
            <a:r>
              <a:rPr lang="en-IN" sz="1400" dirty="0" smtClean="0"/>
              <a:t>With hardware Controller</a:t>
            </a:r>
            <a:endParaRPr lang="en-US" sz="1400" dirty="0"/>
          </a:p>
        </p:txBody>
      </p:sp>
      <p:sp>
        <p:nvSpPr>
          <p:cNvPr id="22" name="Text 4"/>
          <p:cNvSpPr/>
          <p:nvPr/>
        </p:nvSpPr>
        <p:spPr>
          <a:xfrm>
            <a:off x="1360785" y="7436575"/>
            <a:ext cx="2835235" cy="354330"/>
          </a:xfrm>
          <a:prstGeom prst="rect">
            <a:avLst/>
          </a:prstGeom>
          <a:noFill/>
          <a:ln/>
        </p:spPr>
        <p:txBody>
          <a:bodyPr wrap="none" rtlCol="0" anchor="t"/>
          <a:lstStyle/>
          <a:p>
            <a:pPr>
              <a:lnSpc>
                <a:spcPts val="2791"/>
              </a:lnSpc>
            </a:pPr>
            <a:r>
              <a:rPr lang="en-IN" sz="1600" dirty="0" smtClean="0"/>
              <a:t>Without hardware Controller</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ack Geometric Thanks For Watching Youtube Outro.jp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751528"/>
            <a:ext cx="7556421" cy="2934653"/>
          </a:xfrm>
          <a:prstGeom prst="rect">
            <a:avLst/>
          </a:prstGeom>
          <a:noFill/>
          <a:ln/>
        </p:spPr>
        <p:txBody>
          <a:bodyPr wrap="square" rtlCol="0" anchor="t"/>
          <a:lstStyle/>
          <a:p>
            <a:pPr marL="0" indent="0">
              <a:lnSpc>
                <a:spcPts val="7702"/>
              </a:lnSpc>
              <a:buNone/>
            </a:pPr>
            <a:r>
              <a:rPr lang="en-US" sz="6162" b="1" dirty="0" smtClean="0">
                <a:solidFill>
                  <a:srgbClr val="231971"/>
                </a:solidFill>
                <a:latin typeface="Outfit" pitchFamily="34" charset="0"/>
                <a:ea typeface="Outfit" pitchFamily="34" charset="-122"/>
                <a:cs typeface="Outfit" pitchFamily="34" charset="-120"/>
              </a:rPr>
              <a:t>INTRODUCTION</a:t>
            </a:r>
            <a:endParaRPr lang="en-US" sz="6162" dirty="0"/>
          </a:p>
        </p:txBody>
      </p:sp>
      <p:sp>
        <p:nvSpPr>
          <p:cNvPr id="6" name="Text 2"/>
          <p:cNvSpPr/>
          <p:nvPr/>
        </p:nvSpPr>
        <p:spPr>
          <a:xfrm>
            <a:off x="793790" y="3234571"/>
            <a:ext cx="7556421" cy="1451610"/>
          </a:xfrm>
          <a:prstGeom prst="rect">
            <a:avLst/>
          </a:prstGeom>
          <a:noFill/>
          <a:ln/>
        </p:spPr>
        <p:txBody>
          <a:bodyPr wrap="square" rtlCol="0" anchor="t"/>
          <a:lstStyle/>
          <a:p>
            <a:pPr marL="0" indent="0" algn="just">
              <a:lnSpc>
                <a:spcPts val="2858"/>
              </a:lnSpc>
              <a:buNone/>
            </a:pPr>
            <a:r>
              <a:rPr lang="en-US" sz="1786" dirty="0">
                <a:solidFill>
                  <a:srgbClr val="2A2742"/>
                </a:solidFill>
                <a:latin typeface="Arimo" pitchFamily="34" charset="0"/>
                <a:ea typeface="Arimo" pitchFamily="34" charset="-122"/>
                <a:cs typeface="Arimo" pitchFamily="34" charset="-120"/>
              </a:rPr>
              <a:t>Unlock a new era of hands-free media control with our innovative hand gesture-based media player. This revolutionary system leverages advanced computer vision and machine learning technologies to provide an intuitive and seamless user experience.</a:t>
            </a:r>
            <a:endParaRPr lang="en-US" sz="1786"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1106805"/>
            <a:ext cx="7556421" cy="1417558"/>
          </a:xfrm>
          <a:prstGeom prst="rect">
            <a:avLst/>
          </a:prstGeom>
          <a:noFill/>
          <a:ln/>
        </p:spPr>
        <p:txBody>
          <a:bodyPr wrap="square" rtlCol="0" anchor="t"/>
          <a:lstStyle/>
          <a:p>
            <a:pPr marL="0" indent="0">
              <a:lnSpc>
                <a:spcPts val="5581"/>
              </a:lnSpc>
              <a:buNone/>
            </a:pPr>
            <a:r>
              <a:rPr lang="en-US" sz="4465" b="1" dirty="0">
                <a:solidFill>
                  <a:srgbClr val="231971"/>
                </a:solidFill>
                <a:latin typeface="Outfit" pitchFamily="34" charset="0"/>
                <a:ea typeface="Outfit" pitchFamily="34" charset="-122"/>
                <a:cs typeface="Outfit" pitchFamily="34" charset="-120"/>
              </a:rPr>
              <a:t>Current Problems with Traditional Media Players</a:t>
            </a:r>
            <a:endParaRPr lang="en-US" sz="4465" dirty="0"/>
          </a:p>
        </p:txBody>
      </p:sp>
      <p:sp>
        <p:nvSpPr>
          <p:cNvPr id="6" name="Shape 2"/>
          <p:cNvSpPr/>
          <p:nvPr/>
        </p:nvSpPr>
        <p:spPr>
          <a:xfrm>
            <a:off x="6280190" y="3119676"/>
            <a:ext cx="510302" cy="510302"/>
          </a:xfrm>
          <a:prstGeom prst="roundRect">
            <a:avLst>
              <a:gd name="adj" fmla="val 18669"/>
            </a:avLst>
          </a:prstGeom>
          <a:solidFill>
            <a:srgbClr val="E9E6FA"/>
          </a:solidFill>
          <a:ln w="7620">
            <a:solidFill>
              <a:srgbClr val="BDB8DF"/>
            </a:solidFill>
            <a:prstDash val="solid"/>
          </a:ln>
        </p:spPr>
      </p:sp>
      <p:sp>
        <p:nvSpPr>
          <p:cNvPr id="7" name="Text 3"/>
          <p:cNvSpPr/>
          <p:nvPr/>
        </p:nvSpPr>
        <p:spPr>
          <a:xfrm>
            <a:off x="6468904" y="3204686"/>
            <a:ext cx="132755" cy="340281"/>
          </a:xfrm>
          <a:prstGeom prst="rect">
            <a:avLst/>
          </a:prstGeom>
          <a:noFill/>
          <a:ln/>
        </p:spPr>
        <p:txBody>
          <a:bodyPr wrap="none" rtlCol="0" anchor="t"/>
          <a:lstStyle/>
          <a:p>
            <a:pPr marL="0" indent="0" algn="ctr">
              <a:lnSpc>
                <a:spcPts val="2679"/>
              </a:lnSpc>
              <a:buNone/>
            </a:pPr>
            <a:r>
              <a:rPr lang="en-US" sz="2679" b="1" dirty="0">
                <a:solidFill>
                  <a:srgbClr val="2A2742"/>
                </a:solidFill>
                <a:latin typeface="Outfit" pitchFamily="34" charset="0"/>
                <a:ea typeface="Outfit" pitchFamily="34" charset="-122"/>
                <a:cs typeface="Outfit" pitchFamily="34" charset="-120"/>
              </a:rPr>
              <a:t>1</a:t>
            </a:r>
            <a:endParaRPr lang="en-US" sz="2679" dirty="0"/>
          </a:p>
        </p:txBody>
      </p:sp>
      <p:sp>
        <p:nvSpPr>
          <p:cNvPr id="8" name="Text 4"/>
          <p:cNvSpPr/>
          <p:nvPr/>
        </p:nvSpPr>
        <p:spPr>
          <a:xfrm>
            <a:off x="7017306" y="3119676"/>
            <a:ext cx="2835235" cy="354330"/>
          </a:xfrm>
          <a:prstGeom prst="rect">
            <a:avLst/>
          </a:prstGeom>
          <a:noFill/>
          <a:ln/>
        </p:spPr>
        <p:txBody>
          <a:bodyPr wrap="none" rtlCol="0" anchor="t"/>
          <a:lstStyle/>
          <a:p>
            <a:pPr>
              <a:lnSpc>
                <a:spcPts val="2791"/>
              </a:lnSpc>
            </a:pPr>
            <a:r>
              <a:rPr lang="en-US" sz="2233" b="1" dirty="0" smtClean="0">
                <a:solidFill>
                  <a:srgbClr val="2A2742"/>
                </a:solidFill>
                <a:latin typeface="Outfit" pitchFamily="34" charset="0"/>
                <a:ea typeface="Outfit" pitchFamily="34" charset="-122"/>
                <a:cs typeface="Outfit" pitchFamily="34" charset="-120"/>
              </a:rPr>
              <a:t>Challenges with Traditional Controls</a:t>
            </a:r>
            <a:endParaRPr lang="en-US" sz="2233" dirty="0"/>
          </a:p>
        </p:txBody>
      </p:sp>
      <p:sp>
        <p:nvSpPr>
          <p:cNvPr id="9" name="Text 5"/>
          <p:cNvSpPr/>
          <p:nvPr/>
        </p:nvSpPr>
        <p:spPr>
          <a:xfrm>
            <a:off x="7017306" y="3610094"/>
            <a:ext cx="7081466" cy="1814513"/>
          </a:xfrm>
          <a:prstGeom prst="rect">
            <a:avLst/>
          </a:prstGeom>
          <a:noFill/>
          <a:ln/>
        </p:spPr>
        <p:txBody>
          <a:bodyPr wrap="square" rtlCol="0" anchor="t"/>
          <a:lstStyle/>
          <a:p>
            <a:pPr>
              <a:lnSpc>
                <a:spcPts val="2858"/>
              </a:lnSpc>
            </a:pPr>
            <a:r>
              <a:rPr lang="en-US" sz="1790" dirty="0" smtClean="0">
                <a:latin typeface="Arimo"/>
                <a:ea typeface="Arimo"/>
              </a:rPr>
              <a:t>Traditional media control methods like remotes, keyboards, and touch screens can be awkward and hard to use.</a:t>
            </a:r>
            <a:endParaRPr lang="en-US" sz="1790" dirty="0">
              <a:latin typeface="Arimo"/>
              <a:ea typeface="Arimo"/>
            </a:endParaRPr>
          </a:p>
        </p:txBody>
      </p:sp>
      <p:sp>
        <p:nvSpPr>
          <p:cNvPr id="10" name="Shape 6"/>
          <p:cNvSpPr/>
          <p:nvPr/>
        </p:nvSpPr>
        <p:spPr>
          <a:xfrm>
            <a:off x="6280190" y="4423144"/>
            <a:ext cx="510302" cy="510302"/>
          </a:xfrm>
          <a:prstGeom prst="roundRect">
            <a:avLst>
              <a:gd name="adj" fmla="val 18669"/>
            </a:avLst>
          </a:prstGeom>
          <a:solidFill>
            <a:srgbClr val="E9E6FA"/>
          </a:solidFill>
          <a:ln w="7620">
            <a:solidFill>
              <a:srgbClr val="BDB8DF"/>
            </a:solidFill>
            <a:prstDash val="solid"/>
          </a:ln>
        </p:spPr>
      </p:sp>
      <p:sp>
        <p:nvSpPr>
          <p:cNvPr id="11" name="Text 7"/>
          <p:cNvSpPr/>
          <p:nvPr/>
        </p:nvSpPr>
        <p:spPr>
          <a:xfrm>
            <a:off x="6437352" y="4508154"/>
            <a:ext cx="195977" cy="340281"/>
          </a:xfrm>
          <a:prstGeom prst="rect">
            <a:avLst/>
          </a:prstGeom>
          <a:noFill/>
          <a:ln/>
        </p:spPr>
        <p:txBody>
          <a:bodyPr wrap="none" rtlCol="0" anchor="t"/>
          <a:lstStyle/>
          <a:p>
            <a:pPr marL="0" indent="0" algn="ctr">
              <a:lnSpc>
                <a:spcPts val="2679"/>
              </a:lnSpc>
              <a:buNone/>
            </a:pPr>
            <a:r>
              <a:rPr lang="en-US" sz="2679" b="1" dirty="0">
                <a:solidFill>
                  <a:srgbClr val="2A2742"/>
                </a:solidFill>
                <a:latin typeface="Outfit" pitchFamily="34" charset="0"/>
                <a:ea typeface="Outfit" pitchFamily="34" charset="-122"/>
                <a:cs typeface="Outfit" pitchFamily="34" charset="-120"/>
              </a:rPr>
              <a:t>2</a:t>
            </a:r>
            <a:endParaRPr lang="en-US" sz="2679" dirty="0"/>
          </a:p>
        </p:txBody>
      </p:sp>
      <p:sp>
        <p:nvSpPr>
          <p:cNvPr id="12" name="Text 8"/>
          <p:cNvSpPr/>
          <p:nvPr/>
        </p:nvSpPr>
        <p:spPr>
          <a:xfrm>
            <a:off x="7017306" y="4536584"/>
            <a:ext cx="2835235" cy="354330"/>
          </a:xfrm>
          <a:prstGeom prst="rect">
            <a:avLst/>
          </a:prstGeom>
          <a:noFill/>
          <a:ln/>
        </p:spPr>
        <p:txBody>
          <a:bodyPr wrap="none" rtlCol="0" anchor="t"/>
          <a:lstStyle/>
          <a:p>
            <a:pPr marL="0" indent="0">
              <a:lnSpc>
                <a:spcPts val="2791"/>
              </a:lnSpc>
              <a:buNone/>
            </a:pPr>
            <a:r>
              <a:rPr lang="en-US" sz="2233" b="1" dirty="0">
                <a:solidFill>
                  <a:srgbClr val="2A2742"/>
                </a:solidFill>
                <a:latin typeface="Outfit" pitchFamily="34" charset="0"/>
                <a:ea typeface="Outfit" pitchFamily="34" charset="-122"/>
                <a:cs typeface="Outfit" pitchFamily="34" charset="-120"/>
              </a:rPr>
              <a:t>Limited Mobility</a:t>
            </a:r>
            <a:endParaRPr lang="en-US" sz="2233" dirty="0"/>
          </a:p>
        </p:txBody>
      </p:sp>
      <p:sp>
        <p:nvSpPr>
          <p:cNvPr id="13" name="Text 9"/>
          <p:cNvSpPr/>
          <p:nvPr/>
        </p:nvSpPr>
        <p:spPr>
          <a:xfrm>
            <a:off x="7017306" y="4965264"/>
            <a:ext cx="6819305" cy="1451610"/>
          </a:xfrm>
          <a:prstGeom prst="rect">
            <a:avLst/>
          </a:prstGeom>
          <a:noFill/>
          <a:ln/>
        </p:spPr>
        <p:txBody>
          <a:bodyPr wrap="square" rtlCol="0" anchor="t"/>
          <a:lstStyle/>
          <a:p>
            <a:pPr>
              <a:lnSpc>
                <a:spcPts val="2858"/>
              </a:lnSpc>
            </a:pPr>
            <a:r>
              <a:rPr lang="en-US" sz="1790" dirty="0" smtClean="0">
                <a:latin typeface="Arimo"/>
                <a:ea typeface="Arimo"/>
              </a:rPr>
              <a:t>Touch screens require physical contact, which can be inconvenient when hands are occupied or dirty.</a:t>
            </a:r>
            <a:endParaRPr lang="en-US" sz="1790" dirty="0">
              <a:latin typeface="Arimo"/>
              <a:ea typeface="Arimo"/>
            </a:endParaRPr>
          </a:p>
        </p:txBody>
      </p:sp>
      <p:sp>
        <p:nvSpPr>
          <p:cNvPr id="14" name="Shape 10"/>
          <p:cNvSpPr/>
          <p:nvPr/>
        </p:nvSpPr>
        <p:spPr>
          <a:xfrm>
            <a:off x="6280190" y="5906572"/>
            <a:ext cx="510302" cy="510302"/>
          </a:xfrm>
          <a:prstGeom prst="roundRect">
            <a:avLst>
              <a:gd name="adj" fmla="val 18669"/>
            </a:avLst>
          </a:prstGeom>
          <a:solidFill>
            <a:srgbClr val="E9E6FA"/>
          </a:solidFill>
          <a:ln w="7620">
            <a:solidFill>
              <a:srgbClr val="BDB8DF"/>
            </a:solidFill>
            <a:prstDash val="solid"/>
          </a:ln>
        </p:spPr>
      </p:sp>
      <p:sp>
        <p:nvSpPr>
          <p:cNvPr id="15" name="Text 11"/>
          <p:cNvSpPr/>
          <p:nvPr/>
        </p:nvSpPr>
        <p:spPr>
          <a:xfrm>
            <a:off x="6438543" y="5991582"/>
            <a:ext cx="193596" cy="340281"/>
          </a:xfrm>
          <a:prstGeom prst="rect">
            <a:avLst/>
          </a:prstGeom>
          <a:noFill/>
          <a:ln/>
        </p:spPr>
        <p:txBody>
          <a:bodyPr wrap="none" rtlCol="0" anchor="t"/>
          <a:lstStyle/>
          <a:p>
            <a:pPr marL="0" indent="0" algn="ctr">
              <a:lnSpc>
                <a:spcPts val="2679"/>
              </a:lnSpc>
              <a:buNone/>
            </a:pPr>
            <a:r>
              <a:rPr lang="en-US" sz="2679" b="1" dirty="0">
                <a:solidFill>
                  <a:srgbClr val="2A2742"/>
                </a:solidFill>
                <a:latin typeface="Outfit" pitchFamily="34" charset="0"/>
                <a:ea typeface="Outfit" pitchFamily="34" charset="-122"/>
                <a:cs typeface="Outfit" pitchFamily="34" charset="-120"/>
              </a:rPr>
              <a:t>3</a:t>
            </a:r>
            <a:endParaRPr lang="en-US" sz="2679" dirty="0"/>
          </a:p>
        </p:txBody>
      </p:sp>
      <p:sp>
        <p:nvSpPr>
          <p:cNvPr id="16" name="Text 12"/>
          <p:cNvSpPr/>
          <p:nvPr/>
        </p:nvSpPr>
        <p:spPr>
          <a:xfrm>
            <a:off x="7017306" y="5906572"/>
            <a:ext cx="3176945" cy="354330"/>
          </a:xfrm>
          <a:prstGeom prst="rect">
            <a:avLst/>
          </a:prstGeom>
          <a:noFill/>
          <a:ln/>
        </p:spPr>
        <p:txBody>
          <a:bodyPr wrap="none" rtlCol="0" anchor="t"/>
          <a:lstStyle/>
          <a:p>
            <a:pPr marL="0" indent="0">
              <a:lnSpc>
                <a:spcPts val="2791"/>
              </a:lnSpc>
              <a:buNone/>
            </a:pPr>
            <a:r>
              <a:rPr lang="en-US" sz="2233" b="1" dirty="0">
                <a:solidFill>
                  <a:srgbClr val="2A2742"/>
                </a:solidFill>
                <a:latin typeface="Outfit" pitchFamily="34" charset="0"/>
                <a:ea typeface="Outfit" pitchFamily="34" charset="-122"/>
                <a:cs typeface="Outfit" pitchFamily="34" charset="-120"/>
              </a:rPr>
              <a:t>Accessibility Challenges</a:t>
            </a:r>
            <a:endParaRPr lang="en-US" sz="2233" dirty="0"/>
          </a:p>
        </p:txBody>
      </p:sp>
      <p:sp>
        <p:nvSpPr>
          <p:cNvPr id="17" name="Text 13"/>
          <p:cNvSpPr/>
          <p:nvPr/>
        </p:nvSpPr>
        <p:spPr>
          <a:xfrm>
            <a:off x="7017306" y="6396990"/>
            <a:ext cx="6819305" cy="725805"/>
          </a:xfrm>
          <a:prstGeom prst="rect">
            <a:avLst/>
          </a:prstGeom>
          <a:noFill/>
          <a:ln/>
        </p:spPr>
        <p:txBody>
          <a:bodyPr wrap="square" rtlCol="0" anchor="t"/>
          <a:lstStyle/>
          <a:p>
            <a:pPr>
              <a:lnSpc>
                <a:spcPts val="2858"/>
              </a:lnSpc>
            </a:pPr>
            <a:r>
              <a:rPr lang="en-US" sz="1600" dirty="0" smtClean="0">
                <a:latin typeface="Arimo"/>
                <a:ea typeface="Arimo"/>
              </a:rPr>
              <a:t>Limited accessibility for individuals with physical disabilities, making it challenging for them to use these devices effectively.</a:t>
            </a:r>
            <a:endParaRPr lang="en-US" sz="1786" dirty="0">
              <a:latin typeface="Arimo"/>
              <a:ea typeface="Arimo"/>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4" name="Text 1"/>
          <p:cNvSpPr/>
          <p:nvPr/>
        </p:nvSpPr>
        <p:spPr>
          <a:xfrm>
            <a:off x="793790" y="1831181"/>
            <a:ext cx="5670590" cy="708779"/>
          </a:xfrm>
          <a:prstGeom prst="rect">
            <a:avLst/>
          </a:prstGeom>
          <a:noFill/>
          <a:ln/>
        </p:spPr>
        <p:txBody>
          <a:bodyPr wrap="none" rtlCol="0" anchor="t"/>
          <a:lstStyle/>
          <a:p>
            <a:pPr marL="0" indent="0">
              <a:lnSpc>
                <a:spcPts val="5581"/>
              </a:lnSpc>
              <a:buNone/>
            </a:pPr>
            <a:r>
              <a:rPr lang="en-US" sz="4465" b="1" dirty="0" smtClean="0">
                <a:solidFill>
                  <a:srgbClr val="231971"/>
                </a:solidFill>
                <a:latin typeface="Outfit" pitchFamily="34" charset="0"/>
                <a:ea typeface="Outfit" pitchFamily="34" charset="-122"/>
                <a:cs typeface="Outfit" pitchFamily="34" charset="-120"/>
              </a:rPr>
              <a:t>TECHNOLOGY USED</a:t>
            </a:r>
            <a:endParaRPr lang="en-US" sz="4465" dirty="0"/>
          </a:p>
        </p:txBody>
      </p:sp>
      <p:sp>
        <p:nvSpPr>
          <p:cNvPr id="5" name="Text 2"/>
          <p:cNvSpPr/>
          <p:nvPr/>
        </p:nvSpPr>
        <p:spPr>
          <a:xfrm>
            <a:off x="793790" y="3113937"/>
            <a:ext cx="3001447" cy="354330"/>
          </a:xfrm>
          <a:prstGeom prst="rect">
            <a:avLst/>
          </a:prstGeom>
          <a:noFill/>
          <a:ln/>
        </p:spPr>
        <p:txBody>
          <a:bodyPr wrap="none" rtlCol="0" anchor="t"/>
          <a:lstStyle/>
          <a:p>
            <a:pPr marL="0" indent="0">
              <a:lnSpc>
                <a:spcPts val="2791"/>
              </a:lnSpc>
              <a:buNone/>
            </a:pPr>
            <a:r>
              <a:rPr lang="en-US" sz="2233" b="1" dirty="0">
                <a:solidFill>
                  <a:srgbClr val="231971"/>
                </a:solidFill>
                <a:latin typeface="Outfit" pitchFamily="34" charset="0"/>
                <a:ea typeface="Outfit" pitchFamily="34" charset="-122"/>
                <a:cs typeface="Outfit" pitchFamily="34" charset="-120"/>
              </a:rPr>
              <a:t>Computer Vision (CV2)</a:t>
            </a:r>
            <a:endParaRPr lang="en-US" sz="2233" dirty="0"/>
          </a:p>
        </p:txBody>
      </p:sp>
      <p:sp>
        <p:nvSpPr>
          <p:cNvPr id="6" name="Text 3"/>
          <p:cNvSpPr/>
          <p:nvPr/>
        </p:nvSpPr>
        <p:spPr>
          <a:xfrm>
            <a:off x="793790" y="3671054"/>
            <a:ext cx="3978116" cy="725805"/>
          </a:xfrm>
          <a:prstGeom prst="rect">
            <a:avLst/>
          </a:prstGeom>
          <a:noFill/>
          <a:ln/>
        </p:spPr>
        <p:txBody>
          <a:bodyPr wrap="square" rtlCol="0" anchor="t"/>
          <a:lstStyle/>
          <a:p>
            <a:pPr>
              <a:lnSpc>
                <a:spcPts val="2858"/>
              </a:lnSpc>
            </a:pPr>
            <a:r>
              <a:rPr lang="en-US" sz="1786" dirty="0" smtClean="0">
                <a:solidFill>
                  <a:srgbClr val="2A2742"/>
                </a:solidFill>
                <a:latin typeface="Arimo" pitchFamily="34" charset="0"/>
                <a:ea typeface="Arimo" pitchFamily="34" charset="-122"/>
                <a:cs typeface="Arimo" pitchFamily="34" charset="-120"/>
              </a:rPr>
              <a:t>Computer Vision (CV2) is an open-source library for real-time image and video processing, offering tools for tasks like object detection, face recognition, and image filtering.</a:t>
            </a:r>
            <a:endParaRPr lang="en-US" sz="1786" dirty="0"/>
          </a:p>
        </p:txBody>
      </p:sp>
      <p:sp>
        <p:nvSpPr>
          <p:cNvPr id="7" name="Text 4"/>
          <p:cNvSpPr/>
          <p:nvPr/>
        </p:nvSpPr>
        <p:spPr>
          <a:xfrm>
            <a:off x="5332928" y="3113937"/>
            <a:ext cx="2835235" cy="354330"/>
          </a:xfrm>
          <a:prstGeom prst="rect">
            <a:avLst/>
          </a:prstGeom>
          <a:noFill/>
          <a:ln/>
        </p:spPr>
        <p:txBody>
          <a:bodyPr wrap="none" rtlCol="0" anchor="t"/>
          <a:lstStyle/>
          <a:p>
            <a:pPr marL="0" indent="0">
              <a:lnSpc>
                <a:spcPts val="2791"/>
              </a:lnSpc>
              <a:buNone/>
            </a:pPr>
            <a:r>
              <a:rPr lang="en-US" sz="2233" b="1" dirty="0">
                <a:solidFill>
                  <a:srgbClr val="231971"/>
                </a:solidFill>
                <a:latin typeface="Outfit" pitchFamily="34" charset="0"/>
                <a:ea typeface="Outfit" pitchFamily="34" charset="-122"/>
                <a:cs typeface="Outfit" pitchFamily="34" charset="-120"/>
              </a:rPr>
              <a:t>Mediapipe</a:t>
            </a:r>
            <a:endParaRPr lang="en-US" sz="2233" dirty="0"/>
          </a:p>
        </p:txBody>
      </p:sp>
      <p:sp>
        <p:nvSpPr>
          <p:cNvPr id="8" name="Text 5"/>
          <p:cNvSpPr/>
          <p:nvPr/>
        </p:nvSpPr>
        <p:spPr>
          <a:xfrm>
            <a:off x="5180558" y="3625691"/>
            <a:ext cx="3978116" cy="1088708"/>
          </a:xfrm>
          <a:prstGeom prst="rect">
            <a:avLst/>
          </a:prstGeom>
          <a:noFill/>
          <a:ln/>
        </p:spPr>
        <p:txBody>
          <a:bodyPr wrap="square" rtlCol="0" anchor="t"/>
          <a:lstStyle/>
          <a:p>
            <a:pPr algn="just">
              <a:lnSpc>
                <a:spcPts val="2858"/>
              </a:lnSpc>
            </a:pPr>
            <a:r>
              <a:rPr lang="en-US" sz="1600" dirty="0" err="1" smtClean="0">
                <a:latin typeface="Arimo"/>
                <a:ea typeface="Arimo"/>
              </a:rPr>
              <a:t>MediaPipe</a:t>
            </a:r>
            <a:r>
              <a:rPr lang="en-US" sz="1600" dirty="0" smtClean="0">
                <a:latin typeface="Arimo"/>
                <a:ea typeface="Arimo"/>
              </a:rPr>
              <a:t> is a cross-platform, open-source framework by Google that builds efficient machine learning pipelines for processing video and audio data. It offers ready-to-use solutions for tasks like face detection, hand tracking, and pose estimation.</a:t>
            </a:r>
            <a:endParaRPr lang="en-US" sz="1786" dirty="0">
              <a:latin typeface="Arimo"/>
              <a:ea typeface="Arimo"/>
            </a:endParaRPr>
          </a:p>
        </p:txBody>
      </p:sp>
      <p:sp>
        <p:nvSpPr>
          <p:cNvPr id="9" name="Text 6"/>
          <p:cNvSpPr/>
          <p:nvPr/>
        </p:nvSpPr>
        <p:spPr>
          <a:xfrm>
            <a:off x="9872067" y="3113937"/>
            <a:ext cx="2835235" cy="354330"/>
          </a:xfrm>
          <a:prstGeom prst="rect">
            <a:avLst/>
          </a:prstGeom>
          <a:noFill/>
          <a:ln/>
        </p:spPr>
        <p:txBody>
          <a:bodyPr wrap="none" rtlCol="0" anchor="t"/>
          <a:lstStyle/>
          <a:p>
            <a:pPr marL="0" indent="0">
              <a:lnSpc>
                <a:spcPts val="2791"/>
              </a:lnSpc>
              <a:buNone/>
            </a:pPr>
            <a:r>
              <a:rPr lang="en-US" sz="2233" b="1" dirty="0">
                <a:solidFill>
                  <a:srgbClr val="231971"/>
                </a:solidFill>
                <a:latin typeface="Outfit" pitchFamily="34" charset="0"/>
                <a:ea typeface="Outfit" pitchFamily="34" charset="-122"/>
                <a:cs typeface="Outfit" pitchFamily="34" charset="-120"/>
              </a:rPr>
              <a:t>PyAutoGUI</a:t>
            </a:r>
            <a:endParaRPr lang="en-US" sz="2233" dirty="0"/>
          </a:p>
        </p:txBody>
      </p:sp>
      <p:sp>
        <p:nvSpPr>
          <p:cNvPr id="10" name="Text 7"/>
          <p:cNvSpPr/>
          <p:nvPr/>
        </p:nvSpPr>
        <p:spPr>
          <a:xfrm>
            <a:off x="9872067" y="3625691"/>
            <a:ext cx="3978116" cy="1088708"/>
          </a:xfrm>
          <a:prstGeom prst="rect">
            <a:avLst/>
          </a:prstGeom>
          <a:noFill/>
          <a:ln/>
        </p:spPr>
        <p:txBody>
          <a:bodyPr wrap="square" rtlCol="0" anchor="t"/>
          <a:lstStyle/>
          <a:p>
            <a:pPr>
              <a:lnSpc>
                <a:spcPts val="2858"/>
              </a:lnSpc>
            </a:pPr>
            <a:r>
              <a:rPr lang="en-US" sz="1786" dirty="0" err="1" smtClean="0">
                <a:solidFill>
                  <a:srgbClr val="2A2742"/>
                </a:solidFill>
                <a:latin typeface="Arimo" pitchFamily="34" charset="0"/>
                <a:ea typeface="Arimo" pitchFamily="34" charset="-122"/>
                <a:cs typeface="Arimo" pitchFamily="34" charset="-120"/>
              </a:rPr>
              <a:t>PyAutoGUI</a:t>
            </a:r>
            <a:r>
              <a:rPr lang="en-US" sz="1786" dirty="0" smtClean="0">
                <a:solidFill>
                  <a:srgbClr val="2A2742"/>
                </a:solidFill>
                <a:latin typeface="Arimo" pitchFamily="34" charset="0"/>
                <a:ea typeface="Arimo" pitchFamily="34" charset="-122"/>
                <a:cs typeface="Arimo" pitchFamily="34" charset="-120"/>
              </a:rPr>
              <a:t> is a Python library for automating mouse and keyboard actions, such as clicking, typing, and taking screenshots.</a:t>
            </a:r>
            <a:endParaRPr lang="en-US" sz="1786" dirty="0"/>
          </a:p>
        </p:txBody>
      </p:sp>
      <p:sp>
        <p:nvSpPr>
          <p:cNvPr id="11266" name="AutoShape 2" descr="OpenCV&quot; Icon - Download for free – Icondu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268" name="Picture 4" descr="OpenCV&quot; Icon - Download for free – Iconduck"/>
          <p:cNvPicPr>
            <a:picLocks noChangeAspect="1" noChangeArrowheads="1"/>
          </p:cNvPicPr>
          <p:nvPr/>
        </p:nvPicPr>
        <p:blipFill>
          <a:blip r:embed="rId4"/>
          <a:srcRect/>
          <a:stretch>
            <a:fillRect/>
          </a:stretch>
        </p:blipFill>
        <p:spPr bwMode="auto">
          <a:xfrm>
            <a:off x="1998920" y="5862672"/>
            <a:ext cx="1363326" cy="1686046"/>
          </a:xfrm>
          <a:prstGeom prst="rect">
            <a:avLst/>
          </a:prstGeom>
          <a:noFill/>
        </p:spPr>
      </p:pic>
      <p:pic>
        <p:nvPicPr>
          <p:cNvPr id="11270" name="Picture 6" descr="MediaPipe with Python for Dummies | by Sujoy Kumar Goswami | Medium"/>
          <p:cNvPicPr>
            <a:picLocks noChangeAspect="1" noChangeArrowheads="1"/>
          </p:cNvPicPr>
          <p:nvPr/>
        </p:nvPicPr>
        <p:blipFill>
          <a:blip r:embed="rId5"/>
          <a:srcRect/>
          <a:stretch>
            <a:fillRect/>
          </a:stretch>
        </p:blipFill>
        <p:spPr bwMode="auto">
          <a:xfrm>
            <a:off x="5180558" y="6178658"/>
            <a:ext cx="4130486" cy="1121132"/>
          </a:xfrm>
          <a:prstGeom prst="rect">
            <a:avLst/>
          </a:prstGeom>
          <a:noFill/>
        </p:spPr>
      </p:pic>
      <p:pic>
        <p:nvPicPr>
          <p:cNvPr id="11272" name="Picture 8" descr="Unleashing Automation Magic with PyAutoGUI: A Wizard's Guide | by Pranshu  Aggarwal | Medium"/>
          <p:cNvPicPr>
            <a:picLocks noChangeAspect="1" noChangeArrowheads="1"/>
          </p:cNvPicPr>
          <p:nvPr/>
        </p:nvPicPr>
        <p:blipFill>
          <a:blip r:embed="rId6"/>
          <a:srcRect t="42554"/>
          <a:stretch>
            <a:fillRect/>
          </a:stretch>
        </p:blipFill>
        <p:spPr bwMode="auto">
          <a:xfrm>
            <a:off x="10437851" y="6178658"/>
            <a:ext cx="2831581" cy="914986"/>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5" name="Text 1"/>
          <p:cNvSpPr/>
          <p:nvPr/>
        </p:nvSpPr>
        <p:spPr>
          <a:xfrm>
            <a:off x="710327" y="884277"/>
            <a:ext cx="7723346" cy="1268492"/>
          </a:xfrm>
          <a:prstGeom prst="rect">
            <a:avLst/>
          </a:prstGeom>
          <a:noFill/>
          <a:ln/>
        </p:spPr>
        <p:txBody>
          <a:bodyPr wrap="square" rtlCol="0" anchor="t"/>
          <a:lstStyle/>
          <a:p>
            <a:pPr marL="0" indent="0">
              <a:lnSpc>
                <a:spcPts val="4994"/>
              </a:lnSpc>
              <a:buNone/>
            </a:pPr>
            <a:r>
              <a:rPr lang="en-US" sz="3995" b="1" dirty="0" smtClean="0">
                <a:solidFill>
                  <a:srgbClr val="231971"/>
                </a:solidFill>
                <a:latin typeface="Outfit" pitchFamily="34" charset="0"/>
                <a:ea typeface="Outfit" pitchFamily="34" charset="-122"/>
                <a:cs typeface="Outfit" pitchFamily="34" charset="-120"/>
              </a:rPr>
              <a:t>Advanced </a:t>
            </a:r>
            <a:r>
              <a:rPr lang="en-US" sz="3995" b="1" dirty="0">
                <a:solidFill>
                  <a:srgbClr val="231971"/>
                </a:solidFill>
                <a:latin typeface="Outfit" pitchFamily="34" charset="0"/>
                <a:ea typeface="Outfit" pitchFamily="34" charset="-122"/>
                <a:cs typeface="Outfit" pitchFamily="34" charset="-120"/>
              </a:rPr>
              <a:t>Hand Gesture Recognition</a:t>
            </a:r>
            <a:endParaRPr lang="en-US" sz="3995" dirty="0"/>
          </a:p>
        </p:txBody>
      </p:sp>
      <p:sp>
        <p:nvSpPr>
          <p:cNvPr id="6" name="Shape 2"/>
          <p:cNvSpPr/>
          <p:nvPr/>
        </p:nvSpPr>
        <p:spPr>
          <a:xfrm>
            <a:off x="1003221" y="2457093"/>
            <a:ext cx="22860" cy="4888111"/>
          </a:xfrm>
          <a:prstGeom prst="roundRect">
            <a:avLst>
              <a:gd name="adj" fmla="val 372894"/>
            </a:avLst>
          </a:prstGeom>
          <a:solidFill>
            <a:srgbClr val="BDB8DF"/>
          </a:solidFill>
          <a:ln/>
        </p:spPr>
      </p:sp>
      <p:sp>
        <p:nvSpPr>
          <p:cNvPr id="7" name="Shape 3"/>
          <p:cNvSpPr/>
          <p:nvPr/>
        </p:nvSpPr>
        <p:spPr>
          <a:xfrm>
            <a:off x="1220093" y="2902148"/>
            <a:ext cx="710327" cy="22860"/>
          </a:xfrm>
          <a:prstGeom prst="roundRect">
            <a:avLst>
              <a:gd name="adj" fmla="val 372894"/>
            </a:avLst>
          </a:prstGeom>
          <a:solidFill>
            <a:srgbClr val="BDB8DF"/>
          </a:solidFill>
          <a:ln/>
        </p:spPr>
      </p:sp>
      <p:sp>
        <p:nvSpPr>
          <p:cNvPr id="8" name="Shape 4"/>
          <p:cNvSpPr/>
          <p:nvPr/>
        </p:nvSpPr>
        <p:spPr>
          <a:xfrm>
            <a:off x="786348" y="2685336"/>
            <a:ext cx="456605" cy="456605"/>
          </a:xfrm>
          <a:prstGeom prst="roundRect">
            <a:avLst>
              <a:gd name="adj" fmla="val 18669"/>
            </a:avLst>
          </a:prstGeom>
          <a:solidFill>
            <a:srgbClr val="E9E6FA"/>
          </a:solidFill>
          <a:ln w="7620">
            <a:solidFill>
              <a:srgbClr val="BDB8DF"/>
            </a:solidFill>
            <a:prstDash val="solid"/>
          </a:ln>
        </p:spPr>
      </p:sp>
      <p:sp>
        <p:nvSpPr>
          <p:cNvPr id="9" name="Text 5"/>
          <p:cNvSpPr/>
          <p:nvPr/>
        </p:nvSpPr>
        <p:spPr>
          <a:xfrm>
            <a:off x="955298" y="2761417"/>
            <a:ext cx="118705" cy="304443"/>
          </a:xfrm>
          <a:prstGeom prst="rect">
            <a:avLst/>
          </a:prstGeom>
          <a:noFill/>
          <a:ln/>
        </p:spPr>
        <p:txBody>
          <a:bodyPr wrap="none" rtlCol="0" anchor="t"/>
          <a:lstStyle/>
          <a:p>
            <a:pPr marL="0" indent="0" algn="ctr">
              <a:lnSpc>
                <a:spcPts val="2397"/>
              </a:lnSpc>
              <a:buNone/>
            </a:pPr>
            <a:r>
              <a:rPr lang="en-US" sz="2397" b="1" dirty="0">
                <a:solidFill>
                  <a:srgbClr val="2A2742"/>
                </a:solidFill>
                <a:latin typeface="Outfit" pitchFamily="34" charset="0"/>
                <a:ea typeface="Outfit" pitchFamily="34" charset="-122"/>
                <a:cs typeface="Outfit" pitchFamily="34" charset="-120"/>
              </a:rPr>
              <a:t>1</a:t>
            </a:r>
            <a:endParaRPr lang="en-US" sz="2397" dirty="0"/>
          </a:p>
        </p:txBody>
      </p:sp>
      <p:sp>
        <p:nvSpPr>
          <p:cNvPr id="10" name="Text 6"/>
          <p:cNvSpPr/>
          <p:nvPr/>
        </p:nvSpPr>
        <p:spPr>
          <a:xfrm>
            <a:off x="2130862" y="2659975"/>
            <a:ext cx="2536984" cy="317063"/>
          </a:xfrm>
          <a:prstGeom prst="rect">
            <a:avLst/>
          </a:prstGeom>
          <a:noFill/>
          <a:ln/>
        </p:spPr>
        <p:txBody>
          <a:bodyPr wrap="none" rtlCol="0" anchor="t"/>
          <a:lstStyle/>
          <a:p>
            <a:pPr marL="0" indent="0" algn="l">
              <a:lnSpc>
                <a:spcPts val="2497"/>
              </a:lnSpc>
              <a:buNone/>
            </a:pPr>
            <a:r>
              <a:rPr lang="en-US" sz="1998" b="1" dirty="0">
                <a:solidFill>
                  <a:srgbClr val="2A2742"/>
                </a:solidFill>
                <a:latin typeface="Outfit" pitchFamily="34" charset="0"/>
                <a:ea typeface="Outfit" pitchFamily="34" charset="-122"/>
                <a:cs typeface="Outfit" pitchFamily="34" charset="-120"/>
              </a:rPr>
              <a:t>Gesture Detection</a:t>
            </a:r>
            <a:endParaRPr lang="en-US" sz="1998" dirty="0"/>
          </a:p>
        </p:txBody>
      </p:sp>
      <p:sp>
        <p:nvSpPr>
          <p:cNvPr id="11" name="Text 7"/>
          <p:cNvSpPr/>
          <p:nvPr/>
        </p:nvSpPr>
        <p:spPr>
          <a:xfrm>
            <a:off x="2130862" y="3098721"/>
            <a:ext cx="6302812" cy="649605"/>
          </a:xfrm>
          <a:prstGeom prst="rect">
            <a:avLst/>
          </a:prstGeom>
          <a:noFill/>
          <a:ln/>
        </p:spPr>
        <p:txBody>
          <a:bodyPr wrap="square" rtlCol="0" anchor="t"/>
          <a:lstStyle/>
          <a:p>
            <a:pPr marL="0" indent="0" algn="l">
              <a:lnSpc>
                <a:spcPts val="2557"/>
              </a:lnSpc>
              <a:buNone/>
            </a:pPr>
            <a:r>
              <a:rPr lang="en-US" sz="1598" dirty="0">
                <a:solidFill>
                  <a:srgbClr val="2A2742"/>
                </a:solidFill>
                <a:latin typeface="Arimo" pitchFamily="34" charset="0"/>
                <a:ea typeface="Arimo" pitchFamily="34" charset="-122"/>
                <a:cs typeface="Arimo" pitchFamily="34" charset="-120"/>
              </a:rPr>
              <a:t>Our system uses computer vision and machine learning to accurately recognize a wide range of hand gestures in real-time.</a:t>
            </a:r>
            <a:endParaRPr lang="en-US" sz="1598" dirty="0"/>
          </a:p>
        </p:txBody>
      </p:sp>
      <p:sp>
        <p:nvSpPr>
          <p:cNvPr id="12" name="Shape 8"/>
          <p:cNvSpPr/>
          <p:nvPr/>
        </p:nvSpPr>
        <p:spPr>
          <a:xfrm>
            <a:off x="1220093" y="4599146"/>
            <a:ext cx="710327" cy="22860"/>
          </a:xfrm>
          <a:prstGeom prst="roundRect">
            <a:avLst>
              <a:gd name="adj" fmla="val 372894"/>
            </a:avLst>
          </a:prstGeom>
          <a:solidFill>
            <a:srgbClr val="BDB8DF"/>
          </a:solidFill>
          <a:ln/>
        </p:spPr>
      </p:sp>
      <p:sp>
        <p:nvSpPr>
          <p:cNvPr id="13" name="Shape 9"/>
          <p:cNvSpPr/>
          <p:nvPr/>
        </p:nvSpPr>
        <p:spPr>
          <a:xfrm>
            <a:off x="786348" y="4382333"/>
            <a:ext cx="456605" cy="456605"/>
          </a:xfrm>
          <a:prstGeom prst="roundRect">
            <a:avLst>
              <a:gd name="adj" fmla="val 18669"/>
            </a:avLst>
          </a:prstGeom>
          <a:solidFill>
            <a:srgbClr val="E9E6FA"/>
          </a:solidFill>
          <a:ln w="7620">
            <a:solidFill>
              <a:srgbClr val="BDB8DF"/>
            </a:solidFill>
            <a:prstDash val="solid"/>
          </a:ln>
        </p:spPr>
      </p:sp>
      <p:sp>
        <p:nvSpPr>
          <p:cNvPr id="14" name="Text 10"/>
          <p:cNvSpPr/>
          <p:nvPr/>
        </p:nvSpPr>
        <p:spPr>
          <a:xfrm>
            <a:off x="926961" y="4458414"/>
            <a:ext cx="175379" cy="304443"/>
          </a:xfrm>
          <a:prstGeom prst="rect">
            <a:avLst/>
          </a:prstGeom>
          <a:noFill/>
          <a:ln/>
        </p:spPr>
        <p:txBody>
          <a:bodyPr wrap="none" rtlCol="0" anchor="t"/>
          <a:lstStyle/>
          <a:p>
            <a:pPr marL="0" indent="0" algn="ctr">
              <a:lnSpc>
                <a:spcPts val="2397"/>
              </a:lnSpc>
              <a:buNone/>
            </a:pPr>
            <a:r>
              <a:rPr lang="en-US" sz="2397" b="1" dirty="0">
                <a:solidFill>
                  <a:srgbClr val="2A2742"/>
                </a:solidFill>
                <a:latin typeface="Outfit" pitchFamily="34" charset="0"/>
                <a:ea typeface="Outfit" pitchFamily="34" charset="-122"/>
                <a:cs typeface="Outfit" pitchFamily="34" charset="-120"/>
              </a:rPr>
              <a:t>2</a:t>
            </a:r>
            <a:endParaRPr lang="en-US" sz="2397" dirty="0"/>
          </a:p>
        </p:txBody>
      </p:sp>
      <p:sp>
        <p:nvSpPr>
          <p:cNvPr id="15" name="Text 11"/>
          <p:cNvSpPr/>
          <p:nvPr/>
        </p:nvSpPr>
        <p:spPr>
          <a:xfrm>
            <a:off x="2130862" y="4356973"/>
            <a:ext cx="2536984" cy="317063"/>
          </a:xfrm>
          <a:prstGeom prst="rect">
            <a:avLst/>
          </a:prstGeom>
          <a:noFill/>
          <a:ln/>
        </p:spPr>
        <p:txBody>
          <a:bodyPr wrap="none" rtlCol="0" anchor="t"/>
          <a:lstStyle/>
          <a:p>
            <a:pPr marL="0" indent="0" algn="l">
              <a:lnSpc>
                <a:spcPts val="2497"/>
              </a:lnSpc>
              <a:buNone/>
            </a:pPr>
            <a:r>
              <a:rPr lang="en-US" sz="1998" b="1" dirty="0">
                <a:solidFill>
                  <a:srgbClr val="2A2742"/>
                </a:solidFill>
                <a:latin typeface="Outfit" pitchFamily="34" charset="0"/>
                <a:ea typeface="Outfit" pitchFamily="34" charset="-122"/>
                <a:cs typeface="Outfit" pitchFamily="34" charset="-120"/>
              </a:rPr>
              <a:t>Intuitive Control</a:t>
            </a:r>
            <a:endParaRPr lang="en-US" sz="1998" dirty="0"/>
          </a:p>
        </p:txBody>
      </p:sp>
      <p:sp>
        <p:nvSpPr>
          <p:cNvPr id="16" name="Text 12"/>
          <p:cNvSpPr/>
          <p:nvPr/>
        </p:nvSpPr>
        <p:spPr>
          <a:xfrm>
            <a:off x="2130862" y="4795718"/>
            <a:ext cx="6302812" cy="649605"/>
          </a:xfrm>
          <a:prstGeom prst="rect">
            <a:avLst/>
          </a:prstGeom>
          <a:noFill/>
          <a:ln/>
        </p:spPr>
        <p:txBody>
          <a:bodyPr wrap="square" rtlCol="0" anchor="t"/>
          <a:lstStyle/>
          <a:p>
            <a:pPr marL="0" indent="0" algn="l">
              <a:lnSpc>
                <a:spcPts val="2557"/>
              </a:lnSpc>
              <a:buNone/>
            </a:pPr>
            <a:r>
              <a:rPr lang="en-US" sz="1598" dirty="0">
                <a:solidFill>
                  <a:srgbClr val="2A2742"/>
                </a:solidFill>
                <a:latin typeface="Arimo" pitchFamily="34" charset="0"/>
                <a:ea typeface="Arimo" pitchFamily="34" charset="-122"/>
                <a:cs typeface="Arimo" pitchFamily="34" charset="-120"/>
              </a:rPr>
              <a:t>Users can seamlessly control media playback functions such as play, pause, volume, and seek by performing natural hand motions.</a:t>
            </a:r>
            <a:endParaRPr lang="en-US" sz="1598" dirty="0"/>
          </a:p>
        </p:txBody>
      </p:sp>
      <p:sp>
        <p:nvSpPr>
          <p:cNvPr id="17" name="Shape 13"/>
          <p:cNvSpPr/>
          <p:nvPr/>
        </p:nvSpPr>
        <p:spPr>
          <a:xfrm>
            <a:off x="1220093" y="6296144"/>
            <a:ext cx="710327" cy="22860"/>
          </a:xfrm>
          <a:prstGeom prst="roundRect">
            <a:avLst>
              <a:gd name="adj" fmla="val 372894"/>
            </a:avLst>
          </a:prstGeom>
          <a:solidFill>
            <a:srgbClr val="BDB8DF"/>
          </a:solidFill>
          <a:ln/>
        </p:spPr>
      </p:sp>
      <p:sp>
        <p:nvSpPr>
          <p:cNvPr id="18" name="Shape 14"/>
          <p:cNvSpPr/>
          <p:nvPr/>
        </p:nvSpPr>
        <p:spPr>
          <a:xfrm>
            <a:off x="786348" y="6079331"/>
            <a:ext cx="456605" cy="456605"/>
          </a:xfrm>
          <a:prstGeom prst="roundRect">
            <a:avLst>
              <a:gd name="adj" fmla="val 18669"/>
            </a:avLst>
          </a:prstGeom>
          <a:solidFill>
            <a:srgbClr val="E9E6FA"/>
          </a:solidFill>
          <a:ln w="7620">
            <a:solidFill>
              <a:srgbClr val="BDB8DF"/>
            </a:solidFill>
            <a:prstDash val="solid"/>
          </a:ln>
        </p:spPr>
      </p:sp>
      <p:sp>
        <p:nvSpPr>
          <p:cNvPr id="19" name="Text 15"/>
          <p:cNvSpPr/>
          <p:nvPr/>
        </p:nvSpPr>
        <p:spPr>
          <a:xfrm>
            <a:off x="928033" y="6155412"/>
            <a:ext cx="173236" cy="304443"/>
          </a:xfrm>
          <a:prstGeom prst="rect">
            <a:avLst/>
          </a:prstGeom>
          <a:noFill/>
          <a:ln/>
        </p:spPr>
        <p:txBody>
          <a:bodyPr wrap="none" rtlCol="0" anchor="t"/>
          <a:lstStyle/>
          <a:p>
            <a:pPr marL="0" indent="0" algn="ctr">
              <a:lnSpc>
                <a:spcPts val="2397"/>
              </a:lnSpc>
              <a:buNone/>
            </a:pPr>
            <a:r>
              <a:rPr lang="en-US" sz="2397" b="1" dirty="0">
                <a:solidFill>
                  <a:srgbClr val="2A2742"/>
                </a:solidFill>
                <a:latin typeface="Outfit" pitchFamily="34" charset="0"/>
                <a:ea typeface="Outfit" pitchFamily="34" charset="-122"/>
                <a:cs typeface="Outfit" pitchFamily="34" charset="-120"/>
              </a:rPr>
              <a:t>3</a:t>
            </a:r>
            <a:endParaRPr lang="en-US" sz="2397" dirty="0"/>
          </a:p>
        </p:txBody>
      </p:sp>
      <p:sp>
        <p:nvSpPr>
          <p:cNvPr id="20" name="Text 16"/>
          <p:cNvSpPr/>
          <p:nvPr/>
        </p:nvSpPr>
        <p:spPr>
          <a:xfrm>
            <a:off x="2130862" y="6053971"/>
            <a:ext cx="2741295" cy="317063"/>
          </a:xfrm>
          <a:prstGeom prst="rect">
            <a:avLst/>
          </a:prstGeom>
          <a:noFill/>
          <a:ln/>
        </p:spPr>
        <p:txBody>
          <a:bodyPr wrap="none" rtlCol="0" anchor="t"/>
          <a:lstStyle/>
          <a:p>
            <a:pPr marL="0" indent="0" algn="l">
              <a:lnSpc>
                <a:spcPts val="2497"/>
              </a:lnSpc>
              <a:buNone/>
            </a:pPr>
            <a:r>
              <a:rPr lang="en-US" sz="1998" b="1" dirty="0">
                <a:solidFill>
                  <a:srgbClr val="2A2742"/>
                </a:solidFill>
                <a:latin typeface="Outfit" pitchFamily="34" charset="0"/>
                <a:ea typeface="Outfit" pitchFamily="34" charset="-122"/>
                <a:cs typeface="Outfit" pitchFamily="34" charset="-120"/>
              </a:rPr>
              <a:t>Hands-free Interaction</a:t>
            </a:r>
            <a:endParaRPr lang="en-US" sz="1998" dirty="0"/>
          </a:p>
        </p:txBody>
      </p:sp>
      <p:sp>
        <p:nvSpPr>
          <p:cNvPr id="21" name="Text 17"/>
          <p:cNvSpPr/>
          <p:nvPr/>
        </p:nvSpPr>
        <p:spPr>
          <a:xfrm>
            <a:off x="2130862" y="6492716"/>
            <a:ext cx="6302812" cy="649605"/>
          </a:xfrm>
          <a:prstGeom prst="rect">
            <a:avLst/>
          </a:prstGeom>
          <a:noFill/>
          <a:ln/>
        </p:spPr>
        <p:txBody>
          <a:bodyPr wrap="square" rtlCol="0" anchor="t"/>
          <a:lstStyle/>
          <a:p>
            <a:pPr marL="0" indent="0" algn="l">
              <a:lnSpc>
                <a:spcPts val="2557"/>
              </a:lnSpc>
              <a:buNone/>
            </a:pPr>
            <a:r>
              <a:rPr lang="en-US" sz="1598" dirty="0">
                <a:solidFill>
                  <a:srgbClr val="2A2742"/>
                </a:solidFill>
                <a:latin typeface="Arimo" pitchFamily="34" charset="0"/>
                <a:ea typeface="Arimo" pitchFamily="34" charset="-122"/>
                <a:cs typeface="Arimo" pitchFamily="34" charset="-120"/>
              </a:rPr>
              <a:t>The media player responds to user gestures, allowing for a truly hands-free, distraction-free experience.</a:t>
            </a:r>
            <a:endParaRPr lang="en-US" sz="1598" dirty="0"/>
          </a:p>
        </p:txBody>
      </p:sp>
      <p:pic>
        <p:nvPicPr>
          <p:cNvPr id="23"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24" name="Picture 23" descr="hand_landmarks.png"/>
          <p:cNvPicPr>
            <a:picLocks noChangeAspect="1"/>
          </p:cNvPicPr>
          <p:nvPr/>
        </p:nvPicPr>
        <p:blipFill>
          <a:blip r:embed="rId5"/>
          <a:srcRect r="61033"/>
          <a:stretch>
            <a:fillRect/>
          </a:stretch>
        </p:blipFill>
        <p:spPr>
          <a:xfrm>
            <a:off x="9793557" y="407313"/>
            <a:ext cx="4167244" cy="3728752"/>
          </a:xfrm>
          <a:prstGeom prst="rect">
            <a:avLst/>
          </a:prstGeom>
          <a:ln>
            <a:noFill/>
          </a:ln>
          <a:effectLst>
            <a:outerShdw blurRad="190500" algn="tl" rotWithShape="0">
              <a:srgbClr val="000000">
                <a:alpha val="70000"/>
              </a:srgbClr>
            </a:outerShdw>
          </a:effectLst>
        </p:spPr>
      </p:pic>
      <p:pic>
        <p:nvPicPr>
          <p:cNvPr id="25" name="Picture 24" descr="hand_landmarks.png"/>
          <p:cNvPicPr>
            <a:picLocks noChangeAspect="1"/>
          </p:cNvPicPr>
          <p:nvPr/>
        </p:nvPicPr>
        <p:blipFill>
          <a:blip r:embed="rId5"/>
          <a:srcRect l="39510"/>
          <a:stretch>
            <a:fillRect/>
          </a:stretch>
        </p:blipFill>
        <p:spPr>
          <a:xfrm>
            <a:off x="9453129" y="4599146"/>
            <a:ext cx="4921115" cy="2836589"/>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75561" y="986909"/>
            <a:ext cx="7686794" cy="603171"/>
          </a:xfrm>
          <a:prstGeom prst="rect">
            <a:avLst/>
          </a:prstGeom>
          <a:noFill/>
          <a:ln/>
        </p:spPr>
        <p:txBody>
          <a:bodyPr wrap="none" rtlCol="0" anchor="t"/>
          <a:lstStyle/>
          <a:p>
            <a:pPr marL="0" indent="0">
              <a:lnSpc>
                <a:spcPts val="4750"/>
              </a:lnSpc>
              <a:buNone/>
            </a:pPr>
            <a:r>
              <a:rPr lang="en-US" sz="3800" b="1" dirty="0">
                <a:solidFill>
                  <a:srgbClr val="231971"/>
                </a:solidFill>
                <a:latin typeface="Outfit" pitchFamily="34" charset="0"/>
                <a:ea typeface="Outfit" pitchFamily="34" charset="-122"/>
                <a:cs typeface="Outfit" pitchFamily="34" charset="-120"/>
              </a:rPr>
              <a:t>Hands-free Media Player Controls</a:t>
            </a:r>
            <a:endParaRPr lang="en-US" sz="3800" dirty="0"/>
          </a:p>
        </p:txBody>
      </p:sp>
      <p:pic>
        <p:nvPicPr>
          <p:cNvPr id="6" name="Image 2" descr="preencoded.png"/>
          <p:cNvPicPr>
            <a:picLocks noChangeAspect="1"/>
          </p:cNvPicPr>
          <p:nvPr/>
        </p:nvPicPr>
        <p:blipFill>
          <a:blip r:embed="rId5"/>
          <a:stretch>
            <a:fillRect/>
          </a:stretch>
        </p:blipFill>
        <p:spPr>
          <a:xfrm>
            <a:off x="675561" y="1879640"/>
            <a:ext cx="482560" cy="482560"/>
          </a:xfrm>
          <a:prstGeom prst="rect">
            <a:avLst/>
          </a:prstGeom>
        </p:spPr>
      </p:pic>
      <p:sp>
        <p:nvSpPr>
          <p:cNvPr id="7" name="Text 2"/>
          <p:cNvSpPr/>
          <p:nvPr/>
        </p:nvSpPr>
        <p:spPr>
          <a:xfrm>
            <a:off x="675561" y="2555200"/>
            <a:ext cx="2413040" cy="301585"/>
          </a:xfrm>
          <a:prstGeom prst="rect">
            <a:avLst/>
          </a:prstGeom>
          <a:noFill/>
          <a:ln/>
        </p:spPr>
        <p:txBody>
          <a:bodyPr wrap="none" rtlCol="0" anchor="t"/>
          <a:lstStyle/>
          <a:p>
            <a:pPr marL="0" indent="0" algn="l">
              <a:lnSpc>
                <a:spcPts val="2375"/>
              </a:lnSpc>
              <a:buNone/>
            </a:pPr>
            <a:r>
              <a:rPr lang="en-US" sz="1900" b="1" dirty="0">
                <a:solidFill>
                  <a:srgbClr val="2A2742"/>
                </a:solidFill>
                <a:latin typeface="Outfit" pitchFamily="34" charset="0"/>
                <a:ea typeface="Outfit" pitchFamily="34" charset="-122"/>
                <a:cs typeface="Outfit" pitchFamily="34" charset="-120"/>
              </a:rPr>
              <a:t>Play/Pause</a:t>
            </a:r>
            <a:endParaRPr lang="en-US" sz="1900" dirty="0"/>
          </a:p>
        </p:txBody>
      </p:sp>
      <p:sp>
        <p:nvSpPr>
          <p:cNvPr id="8" name="Text 3"/>
          <p:cNvSpPr/>
          <p:nvPr/>
        </p:nvSpPr>
        <p:spPr>
          <a:xfrm>
            <a:off x="675561" y="2972514"/>
            <a:ext cx="7792879" cy="308729"/>
          </a:xfrm>
          <a:prstGeom prst="rect">
            <a:avLst/>
          </a:prstGeom>
          <a:noFill/>
          <a:ln/>
        </p:spPr>
        <p:txBody>
          <a:bodyPr wrap="none" rtlCol="0" anchor="t"/>
          <a:lstStyle/>
          <a:p>
            <a:pPr marL="0" indent="0" algn="l">
              <a:lnSpc>
                <a:spcPts val="2432"/>
              </a:lnSpc>
              <a:buNone/>
            </a:pPr>
            <a:r>
              <a:rPr lang="en-US" sz="1520" dirty="0">
                <a:solidFill>
                  <a:srgbClr val="2A2742"/>
                </a:solidFill>
                <a:latin typeface="Arimo" pitchFamily="34" charset="0"/>
                <a:ea typeface="Arimo" pitchFamily="34" charset="-122"/>
                <a:cs typeface="Arimo" pitchFamily="34" charset="-120"/>
              </a:rPr>
              <a:t>Raise your hand and make a simple open-close gesture to play or pause media.</a:t>
            </a:r>
            <a:endParaRPr lang="en-US" sz="1520" dirty="0"/>
          </a:p>
        </p:txBody>
      </p:sp>
      <p:pic>
        <p:nvPicPr>
          <p:cNvPr id="9" name="Image 3" descr="preencoded.png"/>
          <p:cNvPicPr>
            <a:picLocks noChangeAspect="1"/>
          </p:cNvPicPr>
          <p:nvPr/>
        </p:nvPicPr>
        <p:blipFill>
          <a:blip r:embed="rId6"/>
          <a:stretch>
            <a:fillRect/>
          </a:stretch>
        </p:blipFill>
        <p:spPr>
          <a:xfrm>
            <a:off x="675561" y="3860363"/>
            <a:ext cx="482560" cy="482560"/>
          </a:xfrm>
          <a:prstGeom prst="rect">
            <a:avLst/>
          </a:prstGeom>
        </p:spPr>
      </p:pic>
      <p:sp>
        <p:nvSpPr>
          <p:cNvPr id="10" name="Text 4"/>
          <p:cNvSpPr/>
          <p:nvPr/>
        </p:nvSpPr>
        <p:spPr>
          <a:xfrm>
            <a:off x="675561" y="4535924"/>
            <a:ext cx="2413040" cy="301585"/>
          </a:xfrm>
          <a:prstGeom prst="rect">
            <a:avLst/>
          </a:prstGeom>
          <a:noFill/>
          <a:ln/>
        </p:spPr>
        <p:txBody>
          <a:bodyPr wrap="none" rtlCol="0" anchor="t"/>
          <a:lstStyle/>
          <a:p>
            <a:pPr marL="0" indent="0" algn="l">
              <a:lnSpc>
                <a:spcPts val="2375"/>
              </a:lnSpc>
              <a:buNone/>
            </a:pPr>
            <a:r>
              <a:rPr lang="en-US" sz="1900" b="1" dirty="0">
                <a:solidFill>
                  <a:srgbClr val="2A2742"/>
                </a:solidFill>
                <a:latin typeface="Outfit" pitchFamily="34" charset="0"/>
                <a:ea typeface="Outfit" pitchFamily="34" charset="-122"/>
                <a:cs typeface="Outfit" pitchFamily="34" charset="-120"/>
              </a:rPr>
              <a:t>Volume Control</a:t>
            </a:r>
            <a:endParaRPr lang="en-US" sz="1900" dirty="0"/>
          </a:p>
        </p:txBody>
      </p:sp>
      <p:sp>
        <p:nvSpPr>
          <p:cNvPr id="11" name="Text 5"/>
          <p:cNvSpPr/>
          <p:nvPr/>
        </p:nvSpPr>
        <p:spPr>
          <a:xfrm>
            <a:off x="675561" y="4953238"/>
            <a:ext cx="7792879" cy="308729"/>
          </a:xfrm>
          <a:prstGeom prst="rect">
            <a:avLst/>
          </a:prstGeom>
          <a:noFill/>
          <a:ln/>
        </p:spPr>
        <p:txBody>
          <a:bodyPr wrap="none" rtlCol="0" anchor="t"/>
          <a:lstStyle/>
          <a:p>
            <a:pPr marL="0" indent="0" algn="l">
              <a:lnSpc>
                <a:spcPts val="2432"/>
              </a:lnSpc>
              <a:buNone/>
            </a:pPr>
            <a:r>
              <a:rPr lang="en-US" sz="1520" dirty="0">
                <a:solidFill>
                  <a:srgbClr val="2A2742"/>
                </a:solidFill>
                <a:latin typeface="Arimo" pitchFamily="34" charset="0"/>
                <a:ea typeface="Arimo" pitchFamily="34" charset="-122"/>
                <a:cs typeface="Arimo" pitchFamily="34" charset="-120"/>
              </a:rPr>
              <a:t>Rotate your hand clockwise or counterclockwise to adjust the volume.</a:t>
            </a:r>
            <a:endParaRPr lang="en-US" sz="1520" dirty="0"/>
          </a:p>
        </p:txBody>
      </p:sp>
      <p:pic>
        <p:nvPicPr>
          <p:cNvPr id="12" name="Image 4" descr="preencoded.png"/>
          <p:cNvPicPr>
            <a:picLocks noChangeAspect="1"/>
          </p:cNvPicPr>
          <p:nvPr/>
        </p:nvPicPr>
        <p:blipFill>
          <a:blip r:embed="rId7"/>
          <a:stretch>
            <a:fillRect/>
          </a:stretch>
        </p:blipFill>
        <p:spPr>
          <a:xfrm>
            <a:off x="675561" y="5841087"/>
            <a:ext cx="482560" cy="482560"/>
          </a:xfrm>
          <a:prstGeom prst="rect">
            <a:avLst/>
          </a:prstGeom>
        </p:spPr>
      </p:pic>
      <p:sp>
        <p:nvSpPr>
          <p:cNvPr id="13" name="Text 6"/>
          <p:cNvSpPr/>
          <p:nvPr/>
        </p:nvSpPr>
        <p:spPr>
          <a:xfrm>
            <a:off x="675561" y="6516648"/>
            <a:ext cx="2413040" cy="301585"/>
          </a:xfrm>
          <a:prstGeom prst="rect">
            <a:avLst/>
          </a:prstGeom>
          <a:noFill/>
          <a:ln/>
        </p:spPr>
        <p:txBody>
          <a:bodyPr wrap="none" rtlCol="0" anchor="t"/>
          <a:lstStyle/>
          <a:p>
            <a:pPr marL="0" indent="0" algn="l">
              <a:lnSpc>
                <a:spcPts val="2375"/>
              </a:lnSpc>
              <a:buNone/>
            </a:pPr>
            <a:r>
              <a:rPr lang="en-US" sz="1900" b="1" dirty="0">
                <a:solidFill>
                  <a:srgbClr val="2A2742"/>
                </a:solidFill>
                <a:latin typeface="Outfit" pitchFamily="34" charset="0"/>
                <a:ea typeface="Outfit" pitchFamily="34" charset="-122"/>
                <a:cs typeface="Outfit" pitchFamily="34" charset="-120"/>
              </a:rPr>
              <a:t>Seek Forward/Back</a:t>
            </a:r>
            <a:endParaRPr lang="en-US" sz="1900" dirty="0"/>
          </a:p>
        </p:txBody>
      </p:sp>
      <p:sp>
        <p:nvSpPr>
          <p:cNvPr id="14" name="Text 7"/>
          <p:cNvSpPr/>
          <p:nvPr/>
        </p:nvSpPr>
        <p:spPr>
          <a:xfrm>
            <a:off x="675561" y="6933962"/>
            <a:ext cx="7792879" cy="308729"/>
          </a:xfrm>
          <a:prstGeom prst="rect">
            <a:avLst/>
          </a:prstGeom>
          <a:noFill/>
          <a:ln/>
        </p:spPr>
        <p:txBody>
          <a:bodyPr wrap="none" rtlCol="0" anchor="t"/>
          <a:lstStyle/>
          <a:p>
            <a:pPr marL="0" indent="0" algn="l">
              <a:lnSpc>
                <a:spcPts val="2432"/>
              </a:lnSpc>
              <a:buNone/>
            </a:pPr>
            <a:r>
              <a:rPr lang="en-US" sz="1520" dirty="0">
                <a:solidFill>
                  <a:srgbClr val="2A2742"/>
                </a:solidFill>
                <a:latin typeface="Arimo" pitchFamily="34" charset="0"/>
                <a:ea typeface="Arimo" pitchFamily="34" charset="-122"/>
                <a:cs typeface="Arimo" pitchFamily="34" charset="-120"/>
              </a:rPr>
              <a:t>Swipe left or right to skip forward or backward in the media timeline.</a:t>
            </a:r>
            <a:endParaRPr lang="en-US" sz="152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descr="OpenCV&quot; Icon - Download for free – Icondu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23" name="Shape 0"/>
          <p:cNvSpPr/>
          <p:nvPr/>
        </p:nvSpPr>
        <p:spPr>
          <a:xfrm>
            <a:off x="0" y="0"/>
            <a:ext cx="14630400" cy="8229600"/>
          </a:xfrm>
          <a:prstGeom prst="rect">
            <a:avLst/>
          </a:prstGeom>
          <a:solidFill>
            <a:srgbClr val="FAFAFA">
              <a:alpha val="75000"/>
            </a:srgbClr>
          </a:solidFill>
          <a:ln/>
        </p:spPr>
      </p:sp>
      <p:sp>
        <p:nvSpPr>
          <p:cNvPr id="25" name="Text 1"/>
          <p:cNvSpPr/>
          <p:nvPr/>
        </p:nvSpPr>
        <p:spPr>
          <a:xfrm>
            <a:off x="793790" y="744279"/>
            <a:ext cx="4841466" cy="487876"/>
          </a:xfrm>
          <a:prstGeom prst="rect">
            <a:avLst/>
          </a:prstGeom>
          <a:noFill/>
          <a:ln/>
        </p:spPr>
        <p:txBody>
          <a:bodyPr wrap="none" rtlCol="0" anchor="t"/>
          <a:lstStyle/>
          <a:p>
            <a:pPr>
              <a:lnSpc>
                <a:spcPts val="5581"/>
              </a:lnSpc>
            </a:pPr>
            <a:r>
              <a:rPr lang="en-US" sz="4465" b="1" dirty="0" smtClean="0">
                <a:solidFill>
                  <a:srgbClr val="231971"/>
                </a:solidFill>
                <a:latin typeface="Outfit" pitchFamily="34" charset="0"/>
                <a:ea typeface="Outfit" pitchFamily="34" charset="-122"/>
                <a:cs typeface="Outfit" pitchFamily="34" charset="-120"/>
              </a:rPr>
              <a:t>DEMO &amp; SCREENSHOTS</a:t>
            </a:r>
          </a:p>
        </p:txBody>
      </p:sp>
      <p:pic>
        <p:nvPicPr>
          <p:cNvPr id="29" name="Picture 28" descr="Screenshot 2024-08-08 154708.png"/>
          <p:cNvPicPr>
            <a:picLocks noChangeAspect="1"/>
          </p:cNvPicPr>
          <p:nvPr/>
        </p:nvPicPr>
        <p:blipFill>
          <a:blip r:embed="rId4"/>
          <a:srcRect l="58358" t="14567" r="4797" b="21771"/>
          <a:stretch>
            <a:fillRect/>
          </a:stretch>
        </p:blipFill>
        <p:spPr>
          <a:xfrm>
            <a:off x="1392865" y="1955169"/>
            <a:ext cx="5390707" cy="5179278"/>
          </a:xfrm>
          <a:prstGeom prst="rect">
            <a:avLst/>
          </a:prstGeom>
        </p:spPr>
      </p:pic>
      <p:pic>
        <p:nvPicPr>
          <p:cNvPr id="30" name="Picture 29" descr="Screenshot 2024-08-08 155106.png"/>
          <p:cNvPicPr>
            <a:picLocks noChangeAspect="1"/>
          </p:cNvPicPr>
          <p:nvPr/>
        </p:nvPicPr>
        <p:blipFill>
          <a:blip r:embed="rId5"/>
          <a:srcRect l="57485" t="12905" r="3416" b="29564"/>
          <a:stretch>
            <a:fillRect/>
          </a:stretch>
        </p:blipFill>
        <p:spPr>
          <a:xfrm>
            <a:off x="7527851" y="1955169"/>
            <a:ext cx="6260072" cy="5179278"/>
          </a:xfrm>
          <a:prstGeom prst="rect">
            <a:avLst/>
          </a:prstGeom>
        </p:spPr>
      </p:pic>
      <p:sp>
        <p:nvSpPr>
          <p:cNvPr id="31" name="Text 4"/>
          <p:cNvSpPr/>
          <p:nvPr/>
        </p:nvSpPr>
        <p:spPr>
          <a:xfrm>
            <a:off x="1972733" y="7325833"/>
            <a:ext cx="2413040" cy="301585"/>
          </a:xfrm>
          <a:prstGeom prst="rect">
            <a:avLst/>
          </a:prstGeom>
          <a:noFill/>
          <a:ln/>
        </p:spPr>
        <p:txBody>
          <a:bodyPr wrap="none" rtlCol="0" anchor="t"/>
          <a:lstStyle/>
          <a:p>
            <a:pPr marL="0" indent="0" algn="l">
              <a:lnSpc>
                <a:spcPts val="2375"/>
              </a:lnSpc>
              <a:buNone/>
            </a:pPr>
            <a:r>
              <a:rPr lang="en-IN" sz="1900" b="1" dirty="0" smtClean="0">
                <a:solidFill>
                  <a:srgbClr val="2A2742"/>
                </a:solidFill>
                <a:latin typeface="Outfit" pitchFamily="34" charset="0"/>
                <a:ea typeface="Outfit" pitchFamily="34" charset="-122"/>
              </a:rPr>
              <a:t>Hand landmark with face detection</a:t>
            </a:r>
            <a:endParaRPr lang="en-US" sz="1900" dirty="0"/>
          </a:p>
        </p:txBody>
      </p:sp>
      <p:sp>
        <p:nvSpPr>
          <p:cNvPr id="32" name="Text 4"/>
          <p:cNvSpPr/>
          <p:nvPr/>
        </p:nvSpPr>
        <p:spPr>
          <a:xfrm>
            <a:off x="8478243" y="7325833"/>
            <a:ext cx="4703623" cy="301585"/>
          </a:xfrm>
          <a:prstGeom prst="rect">
            <a:avLst/>
          </a:prstGeom>
          <a:noFill/>
          <a:ln/>
        </p:spPr>
        <p:txBody>
          <a:bodyPr wrap="none" rtlCol="0" anchor="t"/>
          <a:lstStyle/>
          <a:p>
            <a:pPr marL="0" indent="0" algn="l">
              <a:lnSpc>
                <a:spcPts val="2375"/>
              </a:lnSpc>
              <a:buNone/>
            </a:pPr>
            <a:r>
              <a:rPr lang="en-IN" sz="1900" b="1" dirty="0" smtClean="0">
                <a:solidFill>
                  <a:srgbClr val="2A2742"/>
                </a:solidFill>
                <a:latin typeface="Outfit" pitchFamily="34" charset="0"/>
                <a:ea typeface="Outfit" pitchFamily="34" charset="-122"/>
              </a:rPr>
              <a:t>Hand landmark without face detection</a:t>
            </a:r>
            <a:endParaRPr lang="en-US" sz="19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descr="OpenCV&quot; Icon - Download for free – Icondu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23" name="Shape 0"/>
          <p:cNvSpPr/>
          <p:nvPr/>
        </p:nvSpPr>
        <p:spPr>
          <a:xfrm>
            <a:off x="0" y="0"/>
            <a:ext cx="14630400" cy="8229600"/>
          </a:xfrm>
          <a:prstGeom prst="rect">
            <a:avLst/>
          </a:prstGeom>
          <a:solidFill>
            <a:srgbClr val="FAFAFA">
              <a:alpha val="75000"/>
            </a:srgbClr>
          </a:solidFill>
          <a:ln/>
        </p:spPr>
      </p:sp>
      <p:sp>
        <p:nvSpPr>
          <p:cNvPr id="25" name="Text 1"/>
          <p:cNvSpPr/>
          <p:nvPr/>
        </p:nvSpPr>
        <p:spPr>
          <a:xfrm>
            <a:off x="793790" y="744279"/>
            <a:ext cx="4841466" cy="487876"/>
          </a:xfrm>
          <a:prstGeom prst="rect">
            <a:avLst/>
          </a:prstGeom>
          <a:noFill/>
          <a:ln/>
        </p:spPr>
        <p:txBody>
          <a:bodyPr wrap="none" rtlCol="0" anchor="t"/>
          <a:lstStyle/>
          <a:p>
            <a:pPr>
              <a:lnSpc>
                <a:spcPts val="5581"/>
              </a:lnSpc>
            </a:pPr>
            <a:r>
              <a:rPr lang="en-US" sz="4465" b="1" dirty="0" smtClean="0">
                <a:solidFill>
                  <a:srgbClr val="231971"/>
                </a:solidFill>
                <a:latin typeface="Outfit" pitchFamily="34" charset="0"/>
                <a:ea typeface="Outfit" pitchFamily="34" charset="-122"/>
                <a:cs typeface="Outfit" pitchFamily="34" charset="-120"/>
              </a:rPr>
              <a:t>DEMO &amp; SCREENSHOTS</a:t>
            </a:r>
          </a:p>
        </p:txBody>
      </p:sp>
      <p:pic>
        <p:nvPicPr>
          <p:cNvPr id="10" name="Picture 9" descr="Screenshot 2024-08-08 155038.png"/>
          <p:cNvPicPr>
            <a:picLocks noChangeAspect="1"/>
          </p:cNvPicPr>
          <p:nvPr/>
        </p:nvPicPr>
        <p:blipFill>
          <a:blip r:embed="rId4"/>
          <a:srcRect l="39601" t="14972" r="3968" b="7317"/>
          <a:stretch>
            <a:fillRect/>
          </a:stretch>
        </p:blipFill>
        <p:spPr>
          <a:xfrm>
            <a:off x="6937587" y="1934732"/>
            <a:ext cx="6380270" cy="4945361"/>
          </a:xfrm>
          <a:prstGeom prst="rect">
            <a:avLst/>
          </a:prstGeom>
        </p:spPr>
      </p:pic>
      <p:sp>
        <p:nvSpPr>
          <p:cNvPr id="14" name="Right Arrow 13"/>
          <p:cNvSpPr/>
          <p:nvPr/>
        </p:nvSpPr>
        <p:spPr>
          <a:xfrm rot="1066223">
            <a:off x="4337380" y="5470817"/>
            <a:ext cx="3429207" cy="680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819183" y="4594416"/>
            <a:ext cx="4422108" cy="677108"/>
          </a:xfrm>
          <a:prstGeom prst="rect">
            <a:avLst/>
          </a:prstGeom>
        </p:spPr>
        <p:txBody>
          <a:bodyPr wrap="none">
            <a:spAutoFit/>
          </a:bodyPr>
          <a:lstStyle/>
          <a:p>
            <a:pPr>
              <a:lnSpc>
                <a:spcPts val="2375"/>
              </a:lnSpc>
            </a:pPr>
            <a:r>
              <a:rPr lang="en-IN" dirty="0" smtClean="0"/>
              <a:t>Volume Controlling with hand (Decreasing )   </a:t>
            </a:r>
            <a:endParaRPr lang="en-US" dirty="0" smtClean="0"/>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2" descr="OpenCV&quot; Icon - Download for free – Icondu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23" name="Shape 0"/>
          <p:cNvSpPr/>
          <p:nvPr/>
        </p:nvSpPr>
        <p:spPr>
          <a:xfrm>
            <a:off x="0" y="0"/>
            <a:ext cx="14630400" cy="8229600"/>
          </a:xfrm>
          <a:prstGeom prst="rect">
            <a:avLst/>
          </a:prstGeom>
          <a:solidFill>
            <a:srgbClr val="FAFAFA">
              <a:alpha val="75000"/>
            </a:srgbClr>
          </a:solidFill>
          <a:ln/>
        </p:spPr>
      </p:sp>
      <p:sp>
        <p:nvSpPr>
          <p:cNvPr id="25" name="Text 1"/>
          <p:cNvSpPr/>
          <p:nvPr/>
        </p:nvSpPr>
        <p:spPr>
          <a:xfrm>
            <a:off x="793790" y="744279"/>
            <a:ext cx="4841466" cy="487876"/>
          </a:xfrm>
          <a:prstGeom prst="rect">
            <a:avLst/>
          </a:prstGeom>
          <a:noFill/>
          <a:ln/>
        </p:spPr>
        <p:txBody>
          <a:bodyPr wrap="none" rtlCol="0" anchor="t"/>
          <a:lstStyle/>
          <a:p>
            <a:pPr>
              <a:lnSpc>
                <a:spcPts val="5581"/>
              </a:lnSpc>
            </a:pPr>
            <a:r>
              <a:rPr lang="en-US" sz="4465" b="1" dirty="0" smtClean="0">
                <a:solidFill>
                  <a:srgbClr val="231971"/>
                </a:solidFill>
                <a:latin typeface="Outfit" pitchFamily="34" charset="0"/>
                <a:ea typeface="Outfit" pitchFamily="34" charset="-122"/>
                <a:cs typeface="Outfit" pitchFamily="34" charset="-120"/>
              </a:rPr>
              <a:t>DEMO &amp; SCREENSHOTS</a:t>
            </a:r>
          </a:p>
        </p:txBody>
      </p:sp>
      <p:sp>
        <p:nvSpPr>
          <p:cNvPr id="16" name="Rectangle 15"/>
          <p:cNvSpPr/>
          <p:nvPr/>
        </p:nvSpPr>
        <p:spPr>
          <a:xfrm>
            <a:off x="1819183" y="4594416"/>
            <a:ext cx="4338752" cy="677108"/>
          </a:xfrm>
          <a:prstGeom prst="rect">
            <a:avLst/>
          </a:prstGeom>
        </p:spPr>
        <p:txBody>
          <a:bodyPr wrap="none">
            <a:spAutoFit/>
          </a:bodyPr>
          <a:lstStyle/>
          <a:p>
            <a:pPr>
              <a:lnSpc>
                <a:spcPts val="2375"/>
              </a:lnSpc>
            </a:pPr>
            <a:r>
              <a:rPr lang="en-IN" dirty="0" smtClean="0"/>
              <a:t>Volume Controlling with hand  (increasing )  </a:t>
            </a:r>
            <a:endParaRPr lang="en-US" dirty="0" smtClean="0"/>
          </a:p>
          <a:p>
            <a:endParaRPr lang="en-US" dirty="0"/>
          </a:p>
        </p:txBody>
      </p:sp>
      <p:pic>
        <p:nvPicPr>
          <p:cNvPr id="9" name="Picture 8" descr="Screenshot 2024-08-08 154823.png"/>
          <p:cNvPicPr>
            <a:picLocks noChangeAspect="1"/>
          </p:cNvPicPr>
          <p:nvPr/>
        </p:nvPicPr>
        <p:blipFill>
          <a:blip r:embed="rId4"/>
          <a:srcRect l="42151" t="14958" r="6032" b="6313"/>
          <a:stretch>
            <a:fillRect/>
          </a:stretch>
        </p:blipFill>
        <p:spPr>
          <a:xfrm>
            <a:off x="6980391" y="1499191"/>
            <a:ext cx="6554855" cy="5599804"/>
          </a:xfrm>
          <a:prstGeom prst="rect">
            <a:avLst/>
          </a:prstGeom>
        </p:spPr>
      </p:pic>
      <p:sp>
        <p:nvSpPr>
          <p:cNvPr id="14" name="Right Arrow 13"/>
          <p:cNvSpPr/>
          <p:nvPr/>
        </p:nvSpPr>
        <p:spPr>
          <a:xfrm rot="1066223">
            <a:off x="4337379" y="5470817"/>
            <a:ext cx="3429207" cy="680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632</Words>
  <Application>Microsoft Office PowerPoint</Application>
  <PresentationFormat>Custom</PresentationFormat>
  <Paragraphs>78</Paragraphs>
  <Slides>14</Slides>
  <Notes>12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cogol</cp:lastModifiedBy>
  <cp:revision>16</cp:revision>
  <dcterms:created xsi:type="dcterms:W3CDTF">2024-08-11T19:28:34Z</dcterms:created>
  <dcterms:modified xsi:type="dcterms:W3CDTF">2024-08-12T07:28:20Z</dcterms:modified>
</cp:coreProperties>
</file>